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48"/>
  </p:notesMasterIdLst>
  <p:sldIdLst>
    <p:sldId id="420" r:id="rId4"/>
    <p:sldId id="986" r:id="rId5"/>
    <p:sldId id="1302" r:id="rId6"/>
    <p:sldId id="473" r:id="rId7"/>
    <p:sldId id="484" r:id="rId8"/>
    <p:sldId id="981" r:id="rId9"/>
    <p:sldId id="1303" r:id="rId10"/>
    <p:sldId id="1085" r:id="rId11"/>
    <p:sldId id="480" r:id="rId12"/>
    <p:sldId id="1281" r:id="rId13"/>
    <p:sldId id="1288" r:id="rId14"/>
    <p:sldId id="1304" r:id="rId15"/>
    <p:sldId id="1306" r:id="rId16"/>
    <p:sldId id="1307" r:id="rId17"/>
    <p:sldId id="1308" r:id="rId18"/>
    <p:sldId id="1250" r:id="rId19"/>
    <p:sldId id="260" r:id="rId20"/>
    <p:sldId id="261" r:id="rId21"/>
    <p:sldId id="265" r:id="rId22"/>
    <p:sldId id="263" r:id="rId23"/>
    <p:sldId id="276" r:id="rId24"/>
    <p:sldId id="275" r:id="rId25"/>
    <p:sldId id="1310" r:id="rId26"/>
    <p:sldId id="262" r:id="rId27"/>
    <p:sldId id="279" r:id="rId28"/>
    <p:sldId id="278" r:id="rId29"/>
    <p:sldId id="280" r:id="rId30"/>
    <p:sldId id="281" r:id="rId31"/>
    <p:sldId id="266" r:id="rId32"/>
    <p:sldId id="287" r:id="rId33"/>
    <p:sldId id="288" r:id="rId34"/>
    <p:sldId id="289" r:id="rId35"/>
    <p:sldId id="267" r:id="rId36"/>
    <p:sldId id="283" r:id="rId37"/>
    <p:sldId id="269" r:id="rId38"/>
    <p:sldId id="291" r:id="rId39"/>
    <p:sldId id="292" r:id="rId40"/>
    <p:sldId id="293" r:id="rId41"/>
    <p:sldId id="551" r:id="rId42"/>
    <p:sldId id="552" r:id="rId43"/>
    <p:sldId id="553" r:id="rId44"/>
    <p:sldId id="1309" r:id="rId45"/>
    <p:sldId id="294" r:id="rId46"/>
    <p:sldId id="1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4"/>
    <p:restoredTop sz="88435"/>
  </p:normalViewPr>
  <p:slideViewPr>
    <p:cSldViewPr snapToGrid="0" snapToObjects="1">
      <p:cViewPr varScale="1">
        <p:scale>
          <a:sx n="111" d="100"/>
          <a:sy n="111" d="100"/>
        </p:scale>
        <p:origin x="216" y="23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9/30/24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suggested books which I recommend</a:t>
            </a:r>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66483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8856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129862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30</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163195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43</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298427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assessment will consist of</a:t>
            </a:r>
          </a:p>
          <a:p>
            <a:pPr lvl="1"/>
            <a:r>
              <a:rPr lang="en-US" altLang="en-US" dirty="0"/>
              <a:t>Report (max 3000 words).</a:t>
            </a:r>
          </a:p>
          <a:p>
            <a:pPr lvl="1"/>
            <a:r>
              <a:rPr lang="en-US" altLang="en-US" dirty="0"/>
              <a:t>Code (R).</a:t>
            </a:r>
          </a:p>
          <a:p>
            <a:pPr lvl="1"/>
            <a:r>
              <a:rPr lang="en-US" altLang="en-US" dirty="0"/>
              <a:t>Instructions for executing the code used in the analysis.</a:t>
            </a:r>
          </a:p>
          <a:p>
            <a:pPr lvl="1"/>
            <a:endParaRPr lang="en-US" alt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187611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to the fundamentals, as well as the key principles, theory and tenets of spatial statistics (and/or) analysis. </a:t>
            </a:r>
          </a:p>
          <a:p>
            <a:r>
              <a:rPr lang="en-GB" dirty="0"/>
              <a:t>- These will cover:</a:t>
            </a:r>
          </a:p>
          <a:p>
            <a:pPr marL="228600" indent="-228600">
              <a:buAutoNum type="arabicPeriod"/>
            </a:pPr>
            <a:r>
              <a:rPr lang="en-GB" dirty="0"/>
              <a:t>The various spatial data types</a:t>
            </a:r>
          </a:p>
          <a:p>
            <a:pPr marL="228600" indent="-228600">
              <a:buAutoNum type="arabicPeriod"/>
            </a:pPr>
            <a:r>
              <a:rPr lang="en-GB" dirty="0"/>
              <a:t>How to geo-process such data (aka handling of spatial data)</a:t>
            </a:r>
          </a:p>
          <a:p>
            <a:pPr marL="228600" indent="-228600">
              <a:buAutoNum type="arabicPeriod"/>
            </a:pPr>
            <a:r>
              <a:rPr lang="en-GB" dirty="0"/>
              <a:t>Methods for accessing spatial dependence in areal-level data</a:t>
            </a:r>
          </a:p>
          <a:p>
            <a:pPr marL="228600" indent="-228600">
              <a:buAutoNum type="arabicPeriod"/>
            </a:pPr>
            <a:r>
              <a:rPr lang="en-GB" dirty="0"/>
              <a:t>How also learning the various types of spatial analytical methods for evidence-based research  </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58642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9</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3341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9/30/24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9/30/24</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bikedata.cyclestreets.net/"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016/j.apgeog.2022.102718" TargetMode="External"/><Relationship Id="rId3" Type="http://schemas.openxmlformats.org/officeDocument/2006/relationships/image" Target="../media/image29.jpeg"/><Relationship Id="rId7" Type="http://schemas.openxmlformats.org/officeDocument/2006/relationships/hyperlink" Target="https://doi.org/10.1177/2399808321100183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oi.org/10.1016/j.apgeog.2019.102126" TargetMode="External"/><Relationship Id="rId5" Type="http://schemas.openxmlformats.org/officeDocument/2006/relationships/image" Target="../media/image31.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hyperlink" Target="http://dx.doi.org/10.1136/bmjopen-2022-06370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alariaatlas.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espen.afro.who.int/"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42.jpe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8718795" cy="3847207"/>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1:</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ANALYSIS &amp; DATA SCIENCE</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31442CF9-96AB-724C-8B19-5E515BD5D032}"/>
              </a:ext>
            </a:extLst>
          </p:cNvPr>
          <p:cNvPicPr>
            <a:picLocks noChangeAspect="1"/>
          </p:cNvPicPr>
          <p:nvPr/>
        </p:nvPicPr>
        <p:blipFill>
          <a:blip r:embed="rId3"/>
          <a:stretch>
            <a:fillRect/>
          </a:stretch>
        </p:blipFill>
        <p:spPr>
          <a:xfrm>
            <a:off x="0" y="0"/>
            <a:ext cx="12192000" cy="970069"/>
          </a:xfrm>
          <a:prstGeom prst="rect">
            <a:avLst/>
          </a:prstGeom>
        </p:spPr>
      </p:pic>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3532" y="1265023"/>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336" y="4026836"/>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780" y="1258069"/>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1259780" y="4026855"/>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6247336" y="1258070"/>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7">
            <a:extLst>
              <a:ext uri="{28A0092B-C50C-407E-A947-70E740481C1C}">
                <a14:useLocalDpi xmlns:a14="http://schemas.microsoft.com/office/drawing/2010/main" val="0"/>
              </a:ext>
            </a:extLst>
          </a:blip>
          <a:srcRect r="64599"/>
          <a:stretch/>
        </p:blipFill>
        <p:spPr>
          <a:xfrm>
            <a:off x="6264556" y="3722081"/>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8892" y="4079092"/>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870" y="4281668"/>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092" y="4543635"/>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1"/>
          <a:stretch>
            <a:fillRect/>
          </a:stretch>
        </p:blipFill>
        <p:spPr>
          <a:xfrm>
            <a:off x="5457571" y="3722081"/>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288000" y="943867"/>
            <a:ext cx="8489950" cy="12969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We will be using RStudio throughout the course</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9162D-025F-8445-9928-385E0F524A6E}"/>
              </a:ext>
            </a:extLst>
          </p:cNvPr>
          <p:cNvSpPr>
            <a:spLocks noGrp="1"/>
          </p:cNvSpPr>
          <p:nvPr>
            <p:ph type="body" sz="quarter" idx="12"/>
          </p:nvPr>
        </p:nvSpPr>
        <p:spPr/>
        <p:txBody>
          <a:bodyPr/>
          <a:lstStyle/>
          <a:p>
            <a:endParaRPr lang="en-US"/>
          </a:p>
        </p:txBody>
      </p:sp>
      <p:pic>
        <p:nvPicPr>
          <p:cNvPr id="13" name="Picture 12">
            <a:extLst>
              <a:ext uri="{FF2B5EF4-FFF2-40B4-BE49-F238E27FC236}">
                <a16:creationId xmlns:a16="http://schemas.microsoft.com/office/drawing/2014/main" id="{CA57D87E-5555-3B49-8AE6-1C72812F37D8}"/>
              </a:ext>
            </a:extLst>
          </p:cNvPr>
          <p:cNvPicPr>
            <a:picLocks noChangeAspect="1"/>
          </p:cNvPicPr>
          <p:nvPr/>
        </p:nvPicPr>
        <p:blipFill>
          <a:blip r:embed="rId3"/>
          <a:stretch>
            <a:fillRect/>
          </a:stretch>
        </p:blipFill>
        <p:spPr>
          <a:xfrm>
            <a:off x="0" y="3855"/>
            <a:ext cx="12192000" cy="970069"/>
          </a:xfrm>
          <a:prstGeom prst="rect">
            <a:avLst/>
          </a:prstGeom>
        </p:spPr>
      </p:pic>
      <p:pic>
        <p:nvPicPr>
          <p:cNvPr id="5" name="Picture 4" descr="Diagram&#10;&#10;Description automatically generated">
            <a:extLst>
              <a:ext uri="{FF2B5EF4-FFF2-40B4-BE49-F238E27FC236}">
                <a16:creationId xmlns:a16="http://schemas.microsoft.com/office/drawing/2014/main" id="{5C11C198-70CF-E4A2-D19F-8741012B95F5}"/>
              </a:ext>
            </a:extLst>
          </p:cNvPr>
          <p:cNvPicPr>
            <a:picLocks noChangeAspect="1"/>
          </p:cNvPicPr>
          <p:nvPr/>
        </p:nvPicPr>
        <p:blipFill>
          <a:blip r:embed="rId4"/>
          <a:stretch>
            <a:fillRect/>
          </a:stretch>
        </p:blipFill>
        <p:spPr>
          <a:xfrm>
            <a:off x="2845748" y="1771190"/>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92D1DA83-029E-0617-98B1-CDD4AA3CF4B4}"/>
              </a:ext>
            </a:extLst>
          </p:cNvPr>
          <p:cNvPicPr>
            <a:picLocks noChangeAspect="1"/>
          </p:cNvPicPr>
          <p:nvPr/>
        </p:nvPicPr>
        <p:blipFill>
          <a:blip r:embed="rId5"/>
          <a:stretch>
            <a:fillRect/>
          </a:stretch>
        </p:blipFill>
        <p:spPr>
          <a:xfrm>
            <a:off x="5994815" y="1792286"/>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42588AA5-1665-405A-7D57-FF6CEF923D54}"/>
              </a:ext>
            </a:extLst>
          </p:cNvPr>
          <p:cNvPicPr>
            <a:picLocks noChangeAspect="1"/>
          </p:cNvPicPr>
          <p:nvPr/>
        </p:nvPicPr>
        <p:blipFill>
          <a:blip r:embed="rId6"/>
          <a:stretch>
            <a:fillRect/>
          </a:stretch>
        </p:blipFill>
        <p:spPr>
          <a:xfrm>
            <a:off x="68366" y="1771190"/>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F6141C7-2F43-60B7-1B00-14141E1455BA}"/>
              </a:ext>
            </a:extLst>
          </p:cNvPr>
          <p:cNvPicPr>
            <a:picLocks noChangeAspect="1"/>
          </p:cNvPicPr>
          <p:nvPr/>
        </p:nvPicPr>
        <p:blipFill>
          <a:blip r:embed="rId7"/>
          <a:stretch>
            <a:fillRect/>
          </a:stretch>
        </p:blipFill>
        <p:spPr>
          <a:xfrm>
            <a:off x="8279507" y="1771190"/>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8E6FD196-EEC7-FFA7-B194-358DAAA32B3E}"/>
              </a:ext>
            </a:extLst>
          </p:cNvPr>
          <p:cNvPicPr>
            <a:picLocks noChangeAspect="1"/>
          </p:cNvPicPr>
          <p:nvPr/>
        </p:nvPicPr>
        <p:blipFill>
          <a:blip r:embed="rId8"/>
          <a:stretch>
            <a:fillRect/>
          </a:stretch>
        </p:blipFill>
        <p:spPr>
          <a:xfrm>
            <a:off x="10339043" y="1771190"/>
            <a:ext cx="1768979" cy="2635169"/>
          </a:xfrm>
          <a:prstGeom prst="rect">
            <a:avLst/>
          </a:prstGeom>
        </p:spPr>
      </p:pic>
      <p:sp>
        <p:nvSpPr>
          <p:cNvPr id="18" name="TextBox 17">
            <a:extLst>
              <a:ext uri="{FF2B5EF4-FFF2-40B4-BE49-F238E27FC236}">
                <a16:creationId xmlns:a16="http://schemas.microsoft.com/office/drawing/2014/main" id="{9B361586-25F2-C851-5BBD-2EE6305D454E}"/>
              </a:ext>
            </a:extLst>
          </p:cNvPr>
          <p:cNvSpPr txBox="1"/>
          <p:nvPr/>
        </p:nvSpPr>
        <p:spPr>
          <a:xfrm>
            <a:off x="3768636" y="1123744"/>
            <a:ext cx="445235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Recommended Books for GEOG0114</a:t>
            </a:r>
          </a:p>
        </p:txBody>
      </p:sp>
      <p:sp>
        <p:nvSpPr>
          <p:cNvPr id="19" name="TextBox 18">
            <a:extLst>
              <a:ext uri="{FF2B5EF4-FFF2-40B4-BE49-F238E27FC236}">
                <a16:creationId xmlns:a16="http://schemas.microsoft.com/office/drawing/2014/main" id="{3FA49121-E019-2EB8-A932-A40ACB003D47}"/>
              </a:ext>
            </a:extLst>
          </p:cNvPr>
          <p:cNvSpPr txBox="1"/>
          <p:nvPr/>
        </p:nvSpPr>
        <p:spPr>
          <a:xfrm>
            <a:off x="145279" y="5386261"/>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258E6D3C-75E1-A5DD-110A-3EAD569C8A1F}"/>
              </a:ext>
            </a:extLst>
          </p:cNvPr>
          <p:cNvSpPr txBox="1"/>
          <p:nvPr/>
        </p:nvSpPr>
        <p:spPr>
          <a:xfrm>
            <a:off x="5926449" y="4537452"/>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75BAA483-221E-0FDE-1802-4FC7505A443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22437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document with text and a list of information&#10;&#10;Description automatically generated with medium confidence">
            <a:extLst>
              <a:ext uri="{FF2B5EF4-FFF2-40B4-BE49-F238E27FC236}">
                <a16:creationId xmlns:a16="http://schemas.microsoft.com/office/drawing/2014/main" id="{059DB3FA-E33E-7704-D56B-3E34E55A3301}"/>
              </a:ext>
            </a:extLst>
          </p:cNvPr>
          <p:cNvPicPr>
            <a:picLocks noChangeAspect="1"/>
          </p:cNvPicPr>
          <p:nvPr/>
        </p:nvPicPr>
        <p:blipFill>
          <a:blip r:embed="rId2"/>
          <a:stretch>
            <a:fillRect/>
          </a:stretch>
        </p:blipFill>
        <p:spPr>
          <a:xfrm>
            <a:off x="213048" y="998055"/>
            <a:ext cx="4233416" cy="5677848"/>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6" name="TextBox 5">
            <a:extLst>
              <a:ext uri="{FF2B5EF4-FFF2-40B4-BE49-F238E27FC236}">
                <a16:creationId xmlns:a16="http://schemas.microsoft.com/office/drawing/2014/main" id="{3FB4E754-F3C6-6483-CB4F-18C0F80ACF2D}"/>
              </a:ext>
            </a:extLst>
          </p:cNvPr>
          <p:cNvSpPr txBox="1"/>
          <p:nvPr/>
        </p:nvSpPr>
        <p:spPr>
          <a:xfrm>
            <a:off x="5571858" y="1110953"/>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Moodle for GEOG0114 is central point for course and assignment information [</a:t>
            </a:r>
            <a:r>
              <a:rPr lang="en-GB" b="1" dirty="0">
                <a:latin typeface="Helvetica Neue" panose="02000503000000020004" pitchFamily="2" charset="0"/>
                <a:ea typeface="Helvetica Neue" panose="02000503000000020004" pitchFamily="2" charset="0"/>
                <a:cs typeface="Helvetica Neue" panose="02000503000000020004" pitchFamily="2" charset="0"/>
              </a:rPr>
              <a:t>https://</a:t>
            </a:r>
            <a:r>
              <a:rPr lang="en-GB" b="1" dirty="0" err="1">
                <a:latin typeface="Helvetica Neue" panose="02000503000000020004" pitchFamily="2" charset="0"/>
                <a:ea typeface="Helvetica Neue" panose="02000503000000020004" pitchFamily="2" charset="0"/>
                <a:cs typeface="Helvetica Neue" panose="02000503000000020004" pitchFamily="2" charset="0"/>
              </a:rPr>
              <a:t>moodle.ucl.ac.uk</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C458D0CB-5516-3385-0377-28D330087105}"/>
              </a:ext>
            </a:extLst>
          </p:cNvPr>
          <p:cNvSpPr txBox="1"/>
          <p:nvPr/>
        </p:nvSpPr>
        <p:spPr>
          <a:xfrm>
            <a:off x="5571858" y="1898168"/>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Module Overview </a:t>
            </a:r>
            <a:r>
              <a:rPr lang="en-GB" dirty="0">
                <a:latin typeface="Helvetica Neue" panose="02000503000000020004" pitchFamily="2" charset="0"/>
                <a:ea typeface="Helvetica Neue" panose="02000503000000020004" pitchFamily="2" charset="0"/>
                <a:cs typeface="Helvetica Neue" panose="02000503000000020004" pitchFamily="2" charset="0"/>
              </a:rPr>
              <a:t>section is where you can see the timetable and access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p:txBody>
      </p:sp>
      <p:sp>
        <p:nvSpPr>
          <p:cNvPr id="8" name="Rectangle 7">
            <a:extLst>
              <a:ext uri="{FF2B5EF4-FFF2-40B4-BE49-F238E27FC236}">
                <a16:creationId xmlns:a16="http://schemas.microsoft.com/office/drawing/2014/main" id="{ADE14952-DB43-C1EF-C424-6496E59DD056}"/>
              </a:ext>
            </a:extLst>
          </p:cNvPr>
          <p:cNvSpPr/>
          <p:nvPr/>
        </p:nvSpPr>
        <p:spPr>
          <a:xfrm>
            <a:off x="3300248" y="2963221"/>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383986E-1FF3-BD91-86D1-147F5122943A}"/>
              </a:ext>
            </a:extLst>
          </p:cNvPr>
          <p:cNvSpPr/>
          <p:nvPr/>
        </p:nvSpPr>
        <p:spPr>
          <a:xfrm>
            <a:off x="474516" y="6210134"/>
            <a:ext cx="1448876"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4455009" y="3088213"/>
            <a:ext cx="30579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E6206-E839-BD98-F3BA-5835723B3B8A}"/>
              </a:ext>
            </a:extLst>
          </p:cNvPr>
          <p:cNvCxnSpPr>
            <a:cxnSpLocks/>
          </p:cNvCxnSpPr>
          <p:nvPr/>
        </p:nvCxnSpPr>
        <p:spPr>
          <a:xfrm>
            <a:off x="1923393" y="6335116"/>
            <a:ext cx="40096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492FC4-956A-C828-860E-59218EFEDC13}"/>
              </a:ext>
            </a:extLst>
          </p:cNvPr>
          <p:cNvCxnSpPr/>
          <p:nvPr/>
        </p:nvCxnSpPr>
        <p:spPr>
          <a:xfrm flipV="1">
            <a:off x="5933041" y="3088213"/>
            <a:ext cx="0" cy="3246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3F685D-B291-8CA5-B2C5-E44D2773FD5E}"/>
              </a:ext>
            </a:extLst>
          </p:cNvPr>
          <p:cNvSpPr txBox="1"/>
          <p:nvPr/>
        </p:nvSpPr>
        <p:spPr>
          <a:xfrm>
            <a:off x="7355280" y="2685383"/>
            <a:ext cx="4233425"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Please click on any of these links to be teleported to the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a:p>
            <a:pPr marL="285750" indent="-28575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Here is where the practical and lecture note materials are hosted. Please download as soon as you gain access.</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new lecture notes and practical materials will be released by the end of Thursdays before next week’s Monday’s and Thursday’s lectures &amp; practical session, respectively. </a:t>
            </a:r>
          </a:p>
        </p:txBody>
      </p:sp>
      <p:sp>
        <p:nvSpPr>
          <p:cNvPr id="14" name="Rectangle 13">
            <a:extLst>
              <a:ext uri="{FF2B5EF4-FFF2-40B4-BE49-F238E27FC236}">
                <a16:creationId xmlns:a16="http://schemas.microsoft.com/office/drawing/2014/main" id="{BEA79403-06D9-B7D4-4FF6-BB9BE2C40713}"/>
              </a:ext>
            </a:extLst>
          </p:cNvPr>
          <p:cNvSpPr/>
          <p:nvPr/>
        </p:nvSpPr>
        <p:spPr>
          <a:xfrm>
            <a:off x="1756648" y="3213184"/>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9BCA1159-1CAF-F964-088C-7ED1F5A15B0C}"/>
              </a:ext>
            </a:extLst>
          </p:cNvPr>
          <p:cNvCxnSpPr>
            <a:cxnSpLocks/>
          </p:cNvCxnSpPr>
          <p:nvPr/>
        </p:nvCxnSpPr>
        <p:spPr>
          <a:xfrm>
            <a:off x="2902864" y="3338165"/>
            <a:ext cx="30301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Slide Number Placeholder 3">
            <a:extLst>
              <a:ext uri="{FF2B5EF4-FFF2-40B4-BE49-F238E27FC236}">
                <a16:creationId xmlns:a16="http://schemas.microsoft.com/office/drawing/2014/main" id="{9E19305C-F756-5AF7-2928-580000A9D89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01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4071509"/>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Download the lecture and practical materials for that week</a:t>
            </a:r>
          </a:p>
        </p:txBody>
      </p:sp>
      <p:sp>
        <p:nvSpPr>
          <p:cNvPr id="8" name="Rectangle 7">
            <a:extLst>
              <a:ext uri="{FF2B5EF4-FFF2-40B4-BE49-F238E27FC236}">
                <a16:creationId xmlns:a16="http://schemas.microsoft.com/office/drawing/2014/main" id="{ADE14952-DB43-C1EF-C424-6496E59DD056}"/>
              </a:ext>
            </a:extLst>
          </p:cNvPr>
          <p:cNvSpPr/>
          <p:nvPr/>
        </p:nvSpPr>
        <p:spPr>
          <a:xfrm>
            <a:off x="2290273" y="414471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3640509" y="4257943"/>
            <a:ext cx="25637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2042445" y="3743058"/>
            <a:ext cx="4089195"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0DDF2007-2D59-8B90-28A1-FE64A199372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746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2421079"/>
            <a:ext cx="579404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reading list for GEOG0114 2023/24 </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49428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1123742" y="2607513"/>
            <a:ext cx="50975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730811"/>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3C3F1D4-028B-4590-9EC5-87D54DBEB05A}"/>
              </a:ext>
            </a:extLst>
          </p:cNvPr>
          <p:cNvPicPr>
            <a:picLocks noChangeAspect="1"/>
          </p:cNvPicPr>
          <p:nvPr/>
        </p:nvPicPr>
        <p:blipFill>
          <a:blip r:embed="rId4"/>
          <a:stretch>
            <a:fillRect/>
          </a:stretch>
        </p:blipFill>
        <p:spPr>
          <a:xfrm>
            <a:off x="6221340" y="3153398"/>
            <a:ext cx="5682743" cy="3222225"/>
          </a:xfrm>
          <a:prstGeom prst="rect">
            <a:avLst/>
          </a:prstGeom>
          <a:ln>
            <a:solidFill>
              <a:schemeClr val="tx1"/>
            </a:solidFill>
          </a:ln>
        </p:spPr>
      </p:pic>
      <p:cxnSp>
        <p:nvCxnSpPr>
          <p:cNvPr id="10" name="Straight Connector 9">
            <a:extLst>
              <a:ext uri="{FF2B5EF4-FFF2-40B4-BE49-F238E27FC236}">
                <a16:creationId xmlns:a16="http://schemas.microsoft.com/office/drawing/2014/main" id="{0F3FA890-DF68-D8EB-44A4-DD916F4D8B93}"/>
              </a:ext>
            </a:extLst>
          </p:cNvPr>
          <p:cNvCxnSpPr>
            <a:cxnSpLocks/>
          </p:cNvCxnSpPr>
          <p:nvPr/>
        </p:nvCxnSpPr>
        <p:spPr>
          <a:xfrm flipH="1" flipV="1">
            <a:off x="536417" y="2656832"/>
            <a:ext cx="5684923" cy="371879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691558-62FB-7EB9-D03B-E39D66D8364C}"/>
              </a:ext>
            </a:extLst>
          </p:cNvPr>
          <p:cNvCxnSpPr>
            <a:cxnSpLocks/>
          </p:cNvCxnSpPr>
          <p:nvPr/>
        </p:nvCxnSpPr>
        <p:spPr>
          <a:xfrm flipH="1" flipV="1">
            <a:off x="536417" y="2656832"/>
            <a:ext cx="5684923" cy="496566"/>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A436DA5-417D-C1E9-AC7F-D5883D7FAFBC}"/>
              </a:ext>
            </a:extLst>
          </p:cNvPr>
          <p:cNvCxnSpPr>
            <a:cxnSpLocks/>
          </p:cNvCxnSpPr>
          <p:nvPr/>
        </p:nvCxnSpPr>
        <p:spPr>
          <a:xfrm flipH="1" flipV="1">
            <a:off x="536417" y="2656832"/>
            <a:ext cx="11367666" cy="496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18C3A7AD-767F-FEC0-FABF-F1B1DBD50A1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3112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91162" y="2603977"/>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chapter that actual computer practicals</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677179"/>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a:stCxn id="8" idx="3"/>
          </p:cNvCxnSpPr>
          <p:nvPr/>
        </p:nvCxnSpPr>
        <p:spPr>
          <a:xfrm flipV="1">
            <a:off x="1439934" y="2790411"/>
            <a:ext cx="4781406" cy="11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913709"/>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aphical user interface, text, application&#10;&#10;Description automatically generated">
            <a:extLst>
              <a:ext uri="{FF2B5EF4-FFF2-40B4-BE49-F238E27FC236}">
                <a16:creationId xmlns:a16="http://schemas.microsoft.com/office/drawing/2014/main" id="{84073243-F38E-0E85-987B-43BED88D4581}"/>
              </a:ext>
            </a:extLst>
          </p:cNvPr>
          <p:cNvPicPr>
            <a:picLocks noChangeAspect="1"/>
          </p:cNvPicPr>
          <p:nvPr/>
        </p:nvPicPr>
        <p:blipFill>
          <a:blip r:embed="rId4"/>
          <a:stretch>
            <a:fillRect/>
          </a:stretch>
        </p:blipFill>
        <p:spPr>
          <a:xfrm>
            <a:off x="6795876" y="3429000"/>
            <a:ext cx="3903970" cy="3280062"/>
          </a:xfrm>
          <a:prstGeom prst="rect">
            <a:avLst/>
          </a:prstGeom>
          <a:ln>
            <a:solidFill>
              <a:schemeClr val="tx1"/>
            </a:solidFill>
          </a:ln>
        </p:spPr>
      </p:pic>
      <p:cxnSp>
        <p:nvCxnSpPr>
          <p:cNvPr id="13" name="Straight Connector 12">
            <a:extLst>
              <a:ext uri="{FF2B5EF4-FFF2-40B4-BE49-F238E27FC236}">
                <a16:creationId xmlns:a16="http://schemas.microsoft.com/office/drawing/2014/main" id="{C07A283A-CBAE-54C3-28AA-8895C65A9E7E}"/>
              </a:ext>
            </a:extLst>
          </p:cNvPr>
          <p:cNvCxnSpPr/>
          <p:nvPr/>
        </p:nvCxnSpPr>
        <p:spPr>
          <a:xfrm flipH="1" flipV="1">
            <a:off x="1102407" y="2802161"/>
            <a:ext cx="9596928" cy="6268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6BF880-7525-B51A-008A-01549976C33A}"/>
              </a:ext>
            </a:extLst>
          </p:cNvPr>
          <p:cNvCxnSpPr/>
          <p:nvPr/>
        </p:nvCxnSpPr>
        <p:spPr>
          <a:xfrm flipH="1" flipV="1">
            <a:off x="1110953" y="2818300"/>
            <a:ext cx="5684923" cy="61070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F1934D6-A9B7-0B43-7A81-3C9A4A9B3A4D}"/>
              </a:ext>
            </a:extLst>
          </p:cNvPr>
          <p:cNvCxnSpPr>
            <a:cxnSpLocks/>
          </p:cNvCxnSpPr>
          <p:nvPr/>
        </p:nvCxnSpPr>
        <p:spPr>
          <a:xfrm flipH="1" flipV="1">
            <a:off x="1110953" y="2813911"/>
            <a:ext cx="5684923" cy="3895151"/>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 name="Slide Number Placeholder 3">
            <a:extLst>
              <a:ext uri="{FF2B5EF4-FFF2-40B4-BE49-F238E27FC236}">
                <a16:creationId xmlns:a16="http://schemas.microsoft.com/office/drawing/2014/main" id="{617DC93C-65D4-2499-6E7A-36D1F77B7A0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2141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754301"/>
            <a:ext cx="11233150" cy="1296988"/>
          </a:xfrm>
        </p:spPr>
        <p:txBody>
          <a:bodyPr/>
          <a:lstStyle/>
          <a:p>
            <a:pPr lvl="0"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327721"/>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Statistics (or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61471" y="1230594"/>
            <a:ext cx="11280449" cy="5024927"/>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(or Analysis) is built on the assertation that nearby geographical observations (or objects) are somewhat associated in someway in space.</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The field is interdisciplinary as it brings to together theories from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statistics, geography, computer science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integrates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evidence-based research </a:t>
            </a: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methodologies (i.e., study designs)</a:t>
            </a:r>
          </a:p>
          <a:p>
            <a:pPr>
              <a:buFont typeface="Wingdings" pitchFamily="2" charset="2"/>
              <a:buChar char="§"/>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Usage for describing spatial distribution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areal/point/gridded</a:t>
            </a:r>
            <a:r>
              <a:rPr lang="en-US" sz="1800" dirty="0">
                <a:latin typeface="Helvetica Neue" panose="02000503000000020004" pitchFamily="2" charset="0"/>
                <a:ea typeface="Helvetica Neue" panose="02000503000000020004" pitchFamily="2" charset="0"/>
                <a:cs typeface="Helvetica Neue" panose="02000503000000020004" pitchFamily="2" charset="0"/>
              </a:rPr>
              <a:t> outcomes,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interactions</a:t>
            </a:r>
            <a:r>
              <a:rPr lang="en-US" sz="1800" dirty="0">
                <a:latin typeface="Helvetica Neue" panose="02000503000000020004" pitchFamily="2" charset="0"/>
                <a:ea typeface="Helvetica Neue" panose="02000503000000020004" pitchFamily="2" charset="0"/>
                <a:cs typeface="Helvetica Neue" panose="02000503000000020004" pitchFamily="2" charset="0"/>
              </a:rPr>
              <a:t> between objects in space, but also how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an objects has an impact on other nearby objects</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029EFA43-BA68-0AED-1963-5C8C1DB193E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20775" y="2213223"/>
            <a:ext cx="11350450" cy="4847862"/>
          </a:xfrm>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How does traditional statistics differ from spatial analysis?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benchmark in traditional statistical theory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common</a:t>
            </a:r>
            <a:r>
              <a:rPr lang="en-US" sz="1800" dirty="0">
                <a:latin typeface="Helvetica Neue" panose="02000503000000020004" pitchFamily="2" charset="0"/>
                <a:ea typeface="Helvetica Neue" panose="02000503000000020004" pitchFamily="2" charset="0"/>
                <a:cs typeface="Helvetica Neue" panose="02000503000000020004" pitchFamily="2" charset="0"/>
              </a:rPr>
              <a:t>”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independence</a:t>
            </a:r>
            <a:r>
              <a:rPr lang="en-US" sz="1800" dirty="0">
                <a:latin typeface="Helvetica Neue" panose="02000503000000020004" pitchFamily="2" charset="0"/>
                <a:ea typeface="Helvetica Neue" panose="02000503000000020004" pitchFamily="2" charset="0"/>
                <a:cs typeface="Helvetica Neue" panose="02000503000000020004" pitchFamily="2" charset="0"/>
              </a:rPr>
              <a:t> about observations which 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value of an observation does not influence or affect the value of other observations”</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Crude examples: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Assessing the Body Mass Index (BMI) of new enrolled students of GEOG0114</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Average test scores from Year 10 mathematics classes from each school </a:t>
            </a: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A27C14DB-F06A-AA8F-CE48-6980790B5EA3}"/>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2C83A0AC-E045-09B6-D6CC-48F025405A67}"/>
              </a:ext>
            </a:extLst>
          </p:cNvPr>
          <p:cNvSpPr txBox="1"/>
          <p:nvPr/>
        </p:nvSpPr>
        <p:spPr>
          <a:xfrm>
            <a:off x="420775" y="1330036"/>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[1]</a:t>
            </a:r>
          </a:p>
        </p:txBody>
      </p:sp>
      <p:sp>
        <p:nvSpPr>
          <p:cNvPr id="6" name="Slide Number Placeholder 3">
            <a:extLst>
              <a:ext uri="{FF2B5EF4-FFF2-40B4-BE49-F238E27FC236}">
                <a16:creationId xmlns:a16="http://schemas.microsoft.com/office/drawing/2014/main" id="{57C25783-A5B5-1D3D-4520-C736258593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19498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37457" y="1783073"/>
            <a:ext cx="11196626" cy="5226097"/>
          </a:xfrm>
        </p:spPr>
        <p:txBody>
          <a:bodyPr>
            <a:normAutofit/>
          </a:bodyPr>
          <a:lstStyle/>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is based on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observations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statistical theory of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“…closer observations or nearby units in space are in someway closely related (i.e., similar in characteristics or interact more) than those that are distant from each other…”</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assertion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cornerstone</a:t>
            </a:r>
            <a:r>
              <a:rPr lang="en-US" sz="1800" dirty="0">
                <a:latin typeface="Helvetica Neue" panose="02000503000000020004" pitchFamily="2" charset="0"/>
                <a:ea typeface="Helvetica Neue" panose="02000503000000020004" pitchFamily="2" charset="0"/>
                <a:cs typeface="Helvetica Neue" panose="02000503000000020004" pitchFamily="2" charset="0"/>
              </a:rPr>
              <a:t>” of spatial statistics. It is called:</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First Law of Geography (Tobler, 1979)</a:t>
            </a:r>
          </a:p>
        </p:txBody>
      </p:sp>
      <p:pic>
        <p:nvPicPr>
          <p:cNvPr id="4" name="Picture 3">
            <a:extLst>
              <a:ext uri="{FF2B5EF4-FFF2-40B4-BE49-F238E27FC236}">
                <a16:creationId xmlns:a16="http://schemas.microsoft.com/office/drawing/2014/main" id="{9F26FBBE-F065-B052-1DB8-D29556A223D9}"/>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502A0D3A-303D-AF6E-E939-EC4BD753A608}"/>
              </a:ext>
            </a:extLst>
          </p:cNvPr>
          <p:cNvSpPr txBox="1"/>
          <p:nvPr/>
        </p:nvSpPr>
        <p:spPr>
          <a:xfrm>
            <a:off x="437457" y="1114961"/>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[2]</a:t>
            </a:r>
          </a:p>
        </p:txBody>
      </p:sp>
      <p:sp>
        <p:nvSpPr>
          <p:cNvPr id="6" name="Slide Number Placeholder 3">
            <a:extLst>
              <a:ext uri="{FF2B5EF4-FFF2-40B4-BE49-F238E27FC236}">
                <a16:creationId xmlns:a16="http://schemas.microsoft.com/office/drawing/2014/main" id="{5A318F0B-02CF-2AD0-ECE1-63838EAEC2F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0686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60400" y="2655364"/>
            <a:ext cx="5921098" cy="31088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Timetable &amp; Assessment</a:t>
            </a:r>
          </a:p>
          <a:p>
            <a:pPr mar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will we learn in GEOG0114?</a:t>
            </a:r>
          </a:p>
          <a:p>
            <a:pPr marL="0" lv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Beginning: Introduction to Spatial Analysis &amp; Data Science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A80AFEC-6F61-BA14-0256-9EB110AE79E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026069" y="1910276"/>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358752" y="1954198"/>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8752" y="3618124"/>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656FA083-6EFF-9A68-E321-F9C8C04CA6ED}"/>
              </a:ext>
            </a:extLst>
          </p:cNvPr>
          <p:cNvPicPr>
            <a:picLocks noChangeAspect="1"/>
          </p:cNvPicPr>
          <p:nvPr/>
        </p:nvPicPr>
        <p:blipFill>
          <a:blip r:embed="rId4"/>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E81A24A0-C8CE-A8D1-C7DE-E66E3DD49842}"/>
              </a:ext>
            </a:extLst>
          </p:cNvPr>
          <p:cNvSpPr txBox="1"/>
          <p:nvPr/>
        </p:nvSpPr>
        <p:spPr>
          <a:xfrm>
            <a:off x="358752" y="1178562"/>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555845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22" name="TextBox 21">
            <a:extLst>
              <a:ext uri="{FF2B5EF4-FFF2-40B4-BE49-F238E27FC236}">
                <a16:creationId xmlns:a16="http://schemas.microsoft.com/office/drawing/2014/main" id="{DF553518-1A5A-F843-8A01-EB0C640712AB}"/>
              </a:ext>
            </a:extLst>
          </p:cNvPr>
          <p:cNvSpPr txBox="1"/>
          <p:nvPr/>
        </p:nvSpPr>
        <p:spPr>
          <a:xfrm>
            <a:off x="4145665" y="6088410"/>
            <a:ext cx="6501113" cy="646331"/>
          </a:xfrm>
          <a:prstGeom prst="rect">
            <a:avLst/>
          </a:prstGeom>
          <a:solidFill>
            <a:schemeClr val="accent1"/>
          </a:solidFill>
          <a:ln>
            <a:solidFill>
              <a:schemeClr val="accent1"/>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areal data, will be covered in-depth in Week 3</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0515" y="1226530"/>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a:extLst>
              <a:ext uri="{FF2B5EF4-FFF2-40B4-BE49-F238E27FC236}">
                <a16:creationId xmlns:a16="http://schemas.microsoft.com/office/drawing/2014/main" id="{7E7DEFB5-39DC-61F2-000F-582D9CB3A01F}"/>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6257422D-E2F4-604D-FECA-05B52DA16B68}"/>
              </a:ext>
            </a:extLst>
          </p:cNvPr>
          <p:cNvPicPr>
            <a:picLocks noChangeAspect="1"/>
          </p:cNvPicPr>
          <p:nvPr/>
        </p:nvPicPr>
        <p:blipFill>
          <a:blip r:embed="rId2"/>
          <a:stretch>
            <a:fillRect/>
          </a:stretch>
        </p:blipFill>
        <p:spPr>
          <a:xfrm>
            <a:off x="0" y="623551"/>
            <a:ext cx="4872696" cy="4761759"/>
          </a:xfrm>
          <a:prstGeom prst="rect">
            <a:avLst/>
          </a:prstGeom>
        </p:spPr>
      </p:pic>
      <p:pic>
        <p:nvPicPr>
          <p:cNvPr id="3" name="Picture 2" descr="Map&#10;&#10;Description automatically generated">
            <a:extLst>
              <a:ext uri="{FF2B5EF4-FFF2-40B4-BE49-F238E27FC236}">
                <a16:creationId xmlns:a16="http://schemas.microsoft.com/office/drawing/2014/main" id="{6A346C3A-9416-2D99-C658-67122932A726}"/>
              </a:ext>
            </a:extLst>
          </p:cNvPr>
          <p:cNvPicPr>
            <a:picLocks noChangeAspect="1"/>
          </p:cNvPicPr>
          <p:nvPr/>
        </p:nvPicPr>
        <p:blipFill>
          <a:blip r:embed="rId3"/>
          <a:stretch>
            <a:fillRect/>
          </a:stretch>
        </p:blipFill>
        <p:spPr>
          <a:xfrm>
            <a:off x="5332695" y="623551"/>
            <a:ext cx="5016199" cy="4625834"/>
          </a:xfrm>
          <a:prstGeom prst="rect">
            <a:avLst/>
          </a:prstGeom>
        </p:spPr>
      </p:pic>
      <p:sp>
        <p:nvSpPr>
          <p:cNvPr id="4" name="TextBox 3">
            <a:extLst>
              <a:ext uri="{FF2B5EF4-FFF2-40B4-BE49-F238E27FC236}">
                <a16:creationId xmlns:a16="http://schemas.microsoft.com/office/drawing/2014/main" id="{C0287304-A984-9322-2A18-940E7DD55932}"/>
              </a:ext>
            </a:extLst>
          </p:cNvPr>
          <p:cNvSpPr txBox="1"/>
          <p:nvPr/>
        </p:nvSpPr>
        <p:spPr>
          <a:xfrm>
            <a:off x="0" y="100331"/>
            <a:ext cx="9917711" cy="523220"/>
          </a:xfrm>
          <a:prstGeom prst="rect">
            <a:avLst/>
          </a:prstGeom>
          <a:noFill/>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Using Kriging to spatially predict areas with intense hookworm infection associated with socioeconomic deprivation in Northwestern Tanzania</a:t>
            </a:r>
          </a:p>
        </p:txBody>
      </p:sp>
      <p:sp>
        <p:nvSpPr>
          <p:cNvPr id="5" name="TextBox 4">
            <a:extLst>
              <a:ext uri="{FF2B5EF4-FFF2-40B4-BE49-F238E27FC236}">
                <a16:creationId xmlns:a16="http://schemas.microsoft.com/office/drawing/2014/main" id="{FF0688FB-3846-2856-AD0B-8B463AAC233B}"/>
              </a:ext>
            </a:extLst>
          </p:cNvPr>
          <p:cNvSpPr txBox="1"/>
          <p:nvPr/>
        </p:nvSpPr>
        <p:spPr>
          <a:xfrm>
            <a:off x="5305309" y="5257562"/>
            <a:ext cx="5520252" cy="1384995"/>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have survey points (of villages) reporting prevalence of hookworm in Northwestern Tanzania. We assumed there some spatial dependence in the prevalence of hookworm in these locations to predict prevalence where there are no information (or points). We use this information on form the left panel to build our model for making geostatistical predictions.  </a:t>
            </a:r>
          </a:p>
        </p:txBody>
      </p:sp>
      <p:sp>
        <p:nvSpPr>
          <p:cNvPr id="6" name="TextBox 5">
            <a:extLst>
              <a:ext uri="{FF2B5EF4-FFF2-40B4-BE49-F238E27FC236}">
                <a16:creationId xmlns:a16="http://schemas.microsoft.com/office/drawing/2014/main" id="{420365CF-8049-5D3C-931A-466A5C55DC76}"/>
              </a:ext>
            </a:extLst>
          </p:cNvPr>
          <p:cNvSpPr txBox="1"/>
          <p:nvPr/>
        </p:nvSpPr>
        <p:spPr>
          <a:xfrm>
            <a:off x="114238" y="6090399"/>
            <a:ext cx="4644220" cy="738664"/>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used the concept of distance decay, or in this</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‘separation distance’ to account for spatial dependence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between our survey points</a:t>
            </a:r>
          </a:p>
        </p:txBody>
      </p:sp>
      <p:cxnSp>
        <p:nvCxnSpPr>
          <p:cNvPr id="8" name="Straight Connector 7">
            <a:extLst>
              <a:ext uri="{FF2B5EF4-FFF2-40B4-BE49-F238E27FC236}">
                <a16:creationId xmlns:a16="http://schemas.microsoft.com/office/drawing/2014/main" id="{2A5DC368-C006-56FC-CD41-327F2E206E59}"/>
              </a:ext>
            </a:extLst>
          </p:cNvPr>
          <p:cNvCxnSpPr>
            <a:cxnSpLocks/>
          </p:cNvCxnSpPr>
          <p:nvPr/>
        </p:nvCxnSpPr>
        <p:spPr>
          <a:xfrm>
            <a:off x="2338086" y="521660"/>
            <a:ext cx="0" cy="4965539"/>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3B18B1-A792-1C61-BE54-86D1D5BA8574}"/>
              </a:ext>
            </a:extLst>
          </p:cNvPr>
          <p:cNvSpPr txBox="1"/>
          <p:nvPr/>
        </p:nvSpPr>
        <p:spPr>
          <a:xfrm>
            <a:off x="928435" y="4405927"/>
            <a:ext cx="1277914"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Below 180km</a:t>
            </a:r>
          </a:p>
        </p:txBody>
      </p:sp>
      <p:sp>
        <p:nvSpPr>
          <p:cNvPr id="10" name="TextBox 9">
            <a:extLst>
              <a:ext uri="{FF2B5EF4-FFF2-40B4-BE49-F238E27FC236}">
                <a16:creationId xmlns:a16="http://schemas.microsoft.com/office/drawing/2014/main" id="{D201D7F3-CA54-36DB-C106-79FC16D81803}"/>
              </a:ext>
            </a:extLst>
          </p:cNvPr>
          <p:cNvSpPr txBox="1"/>
          <p:nvPr/>
        </p:nvSpPr>
        <p:spPr>
          <a:xfrm>
            <a:off x="2463571" y="4405927"/>
            <a:ext cx="1160895"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Over 180km</a:t>
            </a:r>
          </a:p>
        </p:txBody>
      </p:sp>
      <p:sp>
        <p:nvSpPr>
          <p:cNvPr id="11" name="TextBox 10">
            <a:extLst>
              <a:ext uri="{FF2B5EF4-FFF2-40B4-BE49-F238E27FC236}">
                <a16:creationId xmlns:a16="http://schemas.microsoft.com/office/drawing/2014/main" id="{DA4FDF6A-E9BC-D494-2B5B-C000BB60BFD4}"/>
              </a:ext>
            </a:extLst>
          </p:cNvPr>
          <p:cNvSpPr txBox="1"/>
          <p:nvPr/>
        </p:nvSpPr>
        <p:spPr>
          <a:xfrm>
            <a:off x="114238" y="5249385"/>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below 180km have similar prevalence</a:t>
            </a:r>
          </a:p>
        </p:txBody>
      </p:sp>
      <p:sp>
        <p:nvSpPr>
          <p:cNvPr id="13" name="TextBox 12">
            <a:extLst>
              <a:ext uri="{FF2B5EF4-FFF2-40B4-BE49-F238E27FC236}">
                <a16:creationId xmlns:a16="http://schemas.microsoft.com/office/drawing/2014/main" id="{5D2568C6-41C3-8632-3528-17EAB4D499F6}"/>
              </a:ext>
            </a:extLst>
          </p:cNvPr>
          <p:cNvSpPr txBox="1"/>
          <p:nvPr/>
        </p:nvSpPr>
        <p:spPr>
          <a:xfrm>
            <a:off x="2463571" y="5253071"/>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180km and over don’t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have related prevalence</a:t>
            </a:r>
          </a:p>
        </p:txBody>
      </p:sp>
      <p:sp>
        <p:nvSpPr>
          <p:cNvPr id="14" name="TextBox 13">
            <a:extLst>
              <a:ext uri="{FF2B5EF4-FFF2-40B4-BE49-F238E27FC236}">
                <a16:creationId xmlns:a16="http://schemas.microsoft.com/office/drawing/2014/main" id="{84BFF591-3CE8-8A03-08CF-6847A58F47CD}"/>
              </a:ext>
            </a:extLst>
          </p:cNvPr>
          <p:cNvSpPr txBox="1"/>
          <p:nvPr/>
        </p:nvSpPr>
        <p:spPr>
          <a:xfrm>
            <a:off x="9456516" y="2673879"/>
            <a:ext cx="2556073" cy="1169551"/>
          </a:xfrm>
          <a:prstGeom prst="rect">
            <a:avLst/>
          </a:prstGeom>
          <a:solidFill>
            <a:schemeClr val="accent1"/>
          </a:solidFill>
          <a:ln>
            <a:solidFill>
              <a:schemeClr val="accent1"/>
            </a:solidFill>
          </a:ln>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particularly in point (geo-statistical) data, will be covered in-depth in Week 6</a:t>
            </a:r>
          </a:p>
        </p:txBody>
      </p:sp>
      <p:sp>
        <p:nvSpPr>
          <p:cNvPr id="15" name="Slide Number Placeholder 3">
            <a:extLst>
              <a:ext uri="{FF2B5EF4-FFF2-40B4-BE49-F238E27FC236}">
                <a16:creationId xmlns:a16="http://schemas.microsoft.com/office/drawing/2014/main" id="{BE6E9FAC-1073-8B94-0935-FC73E0F99F9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8949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88564" y="5563763"/>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8C084D2-F19A-8BD7-4E71-91AB7F2126FC}"/>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29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18110" y="5514581"/>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88242A35-6BBB-DC97-6ADF-CCAE3A83C96F}"/>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75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72492" y="5512359"/>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2E4027F-6491-8A4B-E33D-CCB775B8CF01}"/>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24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9D561CEA-7187-5043-776B-B0862755E8F9}"/>
              </a:ext>
            </a:extLst>
          </p:cNvPr>
          <p:cNvSpPr txBox="1"/>
          <p:nvPr/>
        </p:nvSpPr>
        <p:spPr>
          <a:xfrm>
            <a:off x="7334374" y="4845822"/>
            <a:ext cx="4566047" cy="738664"/>
          </a:xfrm>
          <a:prstGeom prst="rect">
            <a:avLst/>
          </a:prstGeom>
          <a:solidFill>
            <a:schemeClr val="accent1"/>
          </a:solidFill>
          <a:ln>
            <a:solidFill>
              <a:schemeClr val="accent1"/>
            </a:solidFill>
          </a:ln>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Spatial dependence in spillovers, particularly in areal data from a modelling approach, will be covered in-depth in Week 9</a:t>
            </a:r>
          </a:p>
        </p:txBody>
      </p:sp>
      <p:sp>
        <p:nvSpPr>
          <p:cNvPr id="13" name="Rectangle 12">
            <a:extLst>
              <a:ext uri="{FF2B5EF4-FFF2-40B4-BE49-F238E27FC236}">
                <a16:creationId xmlns:a16="http://schemas.microsoft.com/office/drawing/2014/main" id="{D625F47C-063C-D06B-5123-1101C3B24244}"/>
              </a:ext>
            </a:extLst>
          </p:cNvPr>
          <p:cNvSpPr/>
          <p:nvPr/>
        </p:nvSpPr>
        <p:spPr>
          <a:xfrm>
            <a:off x="291578" y="57662"/>
            <a:ext cx="6595359" cy="6460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2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Timetable and Assessment</a:t>
            </a:r>
          </a:p>
        </p:txBody>
      </p:sp>
      <p:sp>
        <p:nvSpPr>
          <p:cNvPr id="3" name="Slide Number Placeholder 3">
            <a:extLst>
              <a:ext uri="{FF2B5EF4-FFF2-40B4-BE49-F238E27FC236}">
                <a16:creationId xmlns:a16="http://schemas.microsoft.com/office/drawing/2014/main" id="{A77BCB7F-70E6-ADE2-D713-C31765E20E1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1073448"/>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304691" y="1085351"/>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3" name="Picture 2">
            <a:extLst>
              <a:ext uri="{FF2B5EF4-FFF2-40B4-BE49-F238E27FC236}">
                <a16:creationId xmlns:a16="http://schemas.microsoft.com/office/drawing/2014/main" id="{AE781F63-D335-FEA4-3155-E6B37050AF18}"/>
              </a:ext>
            </a:extLst>
          </p:cNvPr>
          <p:cNvPicPr>
            <a:picLocks noChangeAspect="1"/>
          </p:cNvPicPr>
          <p:nvPr/>
        </p:nvPicPr>
        <p:blipFill>
          <a:blip r:embed="rId3"/>
          <a:stretch>
            <a:fillRect/>
          </a:stretch>
        </p:blipFill>
        <p:spPr>
          <a:xfrm>
            <a:off x="0" y="0"/>
            <a:ext cx="12192000" cy="970069"/>
          </a:xfrm>
          <a:prstGeom prst="rect">
            <a:avLst/>
          </a:prstGeom>
        </p:spPr>
      </p:pic>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4"/>
          <a:stretch>
            <a:fillRect/>
          </a:stretch>
        </p:blipFill>
        <p:spPr>
          <a:xfrm>
            <a:off x="105103" y="1722222"/>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105102" y="6037589"/>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5"/>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2906597" y="1049285"/>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715068" y="1070434"/>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3" name="Picture 2">
            <a:extLst>
              <a:ext uri="{FF2B5EF4-FFF2-40B4-BE49-F238E27FC236}">
                <a16:creationId xmlns:a16="http://schemas.microsoft.com/office/drawing/2014/main" id="{BD2312B8-943D-E19E-A6EB-A839C194E37E}"/>
              </a:ext>
            </a:extLst>
          </p:cNvPr>
          <p:cNvPicPr>
            <a:picLocks noChangeAspect="1"/>
          </p:cNvPicPr>
          <p:nvPr/>
        </p:nvPicPr>
        <p:blipFill>
          <a:blip r:embed="rId2"/>
          <a:stretch>
            <a:fillRect/>
          </a:stretch>
        </p:blipFill>
        <p:spPr>
          <a:xfrm>
            <a:off x="0" y="0"/>
            <a:ext cx="12192000" cy="970069"/>
          </a:xfrm>
          <a:prstGeom prst="rect">
            <a:avLst/>
          </a:prstGeom>
        </p:spPr>
      </p:pic>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3"/>
          <a:stretch>
            <a:fillRect/>
          </a:stretch>
        </p:blipFill>
        <p:spPr>
          <a:xfrm>
            <a:off x="148000" y="4442939"/>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4"/>
          <a:stretch>
            <a:fillRect/>
          </a:stretch>
        </p:blipFill>
        <p:spPr>
          <a:xfrm>
            <a:off x="3798306" y="1577219"/>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5"/>
          <a:stretch>
            <a:fillRect/>
          </a:stretch>
        </p:blipFill>
        <p:spPr>
          <a:xfrm>
            <a:off x="3798306" y="4442940"/>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330418" y="5376598"/>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9"/>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10"/>
          <a:srcRect r="7969"/>
          <a:stretch/>
        </p:blipFill>
        <p:spPr>
          <a:xfrm>
            <a:off x="148000" y="1577220"/>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1232682"/>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1232682"/>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3" name="Picture 2">
            <a:extLst>
              <a:ext uri="{FF2B5EF4-FFF2-40B4-BE49-F238E27FC236}">
                <a16:creationId xmlns:a16="http://schemas.microsoft.com/office/drawing/2014/main" id="{027B1B31-62BB-4391-0F84-3D861FCBE240}"/>
              </a:ext>
            </a:extLst>
          </p:cNvPr>
          <p:cNvPicPr>
            <a:picLocks noChangeAspect="1"/>
          </p:cNvPicPr>
          <p:nvPr/>
        </p:nvPicPr>
        <p:blipFill>
          <a:blip r:embed="rId2"/>
          <a:stretch>
            <a:fillRect/>
          </a:stretch>
        </p:blipFill>
        <p:spPr>
          <a:xfrm>
            <a:off x="0" y="0"/>
            <a:ext cx="12192000" cy="970069"/>
          </a:xfrm>
          <a:prstGeom prst="rect">
            <a:avLst/>
          </a:prstGeom>
        </p:spPr>
      </p:pic>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3"/>
          <a:stretch>
            <a:fillRect/>
          </a:stretch>
        </p:blipFill>
        <p:spPr>
          <a:xfrm>
            <a:off x="66915" y="1720563"/>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5834299"/>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4"/>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1182780"/>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864122" y="16111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113360" y="1327837"/>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pic>
        <p:nvPicPr>
          <p:cNvPr id="2" name="Picture 1">
            <a:extLst>
              <a:ext uri="{FF2B5EF4-FFF2-40B4-BE49-F238E27FC236}">
                <a16:creationId xmlns:a16="http://schemas.microsoft.com/office/drawing/2014/main" id="{E22C0F91-2BA5-FC2C-9A32-F34EA61B5008}"/>
              </a:ext>
            </a:extLst>
          </p:cNvPr>
          <p:cNvPicPr>
            <a:picLocks noChangeAspect="1"/>
          </p:cNvPicPr>
          <p:nvPr/>
        </p:nvPicPr>
        <p:blipFill>
          <a:blip r:embed="rId4"/>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677656"/>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150075"/>
            <a:ext cx="12192000" cy="1954287"/>
          </a:xfrm>
        </p:spPr>
        <p:txBody>
          <a:bodyPr>
            <a:normAutofit/>
          </a:bodyPr>
          <a:lstStyle/>
          <a:p>
            <a:pPr algn="ct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Geographical Information </a:t>
            </a:r>
            <a:b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b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Systems (GIS)</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449053" y="1137757"/>
            <a:ext cx="7026442" cy="2514728"/>
          </a:xfrm>
          <a:ln>
            <a:noFill/>
          </a:ln>
        </p:spPr>
        <p:txBody>
          <a:bodyPr>
            <a:noAutofit/>
          </a:bodyPr>
          <a:lstStyle/>
          <a:p>
            <a:pPr marL="0" indent="0">
              <a:lnSpc>
                <a:spcPct val="150000"/>
              </a:lnSpc>
              <a:buNone/>
            </a:pPr>
            <a:r>
              <a:rPr lang="en-US" sz="2400" b="1" dirty="0">
                <a:latin typeface="Helvetica" pitchFamily="2" charset="0"/>
                <a:ea typeface="Helvetica Neue Condensed" panose="02000503000000020004" pitchFamily="2" charset="0"/>
                <a:cs typeface="Helvetica Neue Condensed" panose="02000503000000020004" pitchFamily="2" charset="0"/>
              </a:rPr>
              <a:t>Roger F. Tomlinson (1933 – 2014)</a:t>
            </a:r>
          </a:p>
          <a:p>
            <a:pPr marL="0" indent="0">
              <a:lnSpc>
                <a:spcPct val="150000"/>
              </a:lnSpc>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50000"/>
              </a:lnSpc>
              <a:buNone/>
            </a:pPr>
            <a:r>
              <a:rPr lang="en-US" sz="1800" b="1" dirty="0">
                <a:latin typeface="Helvetica" pitchFamily="2" charset="0"/>
                <a:ea typeface="Helvetica Neue Condensed" panose="02000503000000020004" pitchFamily="2" charset="0"/>
                <a:cs typeface="Helvetica Neue Condensed" panose="02000503000000020004" pitchFamily="2" charset="0"/>
              </a:rPr>
              <a:t>He is an English geographer and computer scientist, who is revered as the “</a:t>
            </a:r>
            <a:r>
              <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Father of GIS</a:t>
            </a:r>
            <a:r>
              <a:rPr lang="en-US" sz="1800" b="1" dirty="0">
                <a:latin typeface="Helvetica" pitchFamily="2" charset="0"/>
                <a:ea typeface="Helvetica Neue Condensed" panose="02000503000000020004" pitchFamily="2" charset="0"/>
                <a:cs typeface="Helvetica Neue Condensed"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a:extLst>
              <a:ext uri="{FF2B5EF4-FFF2-40B4-BE49-F238E27FC236}">
                <a16:creationId xmlns:a16="http://schemas.microsoft.com/office/drawing/2014/main" id="{07E1B77A-643C-E044-9B26-E4DA78044401}"/>
              </a:ext>
            </a:extLst>
          </p:cNvPr>
          <p:cNvPicPr>
            <a:picLocks noChangeAspect="1"/>
          </p:cNvPicPr>
          <p:nvPr/>
        </p:nvPicPr>
        <p:blipFill>
          <a:blip r:embed="rId3"/>
          <a:srcRect/>
          <a:stretch/>
        </p:blipFill>
        <p:spPr>
          <a:xfrm>
            <a:off x="1193648" y="1290995"/>
            <a:ext cx="1976156" cy="2208253"/>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941440" y="3621377"/>
            <a:ext cx="10026316" cy="312539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His PhD research titled: “</a:t>
            </a:r>
            <a:r>
              <a:rPr lang="en-US" sz="2000" i="1" dirty="0">
                <a:latin typeface="Helvetica" pitchFamily="2" charset="0"/>
                <a:ea typeface="Helvetica Neue Condensed" panose="02000503000000020004" pitchFamily="2" charset="0"/>
                <a:cs typeface="Helvetica Neue Condensed" panose="02000503000000020004" pitchFamily="2" charset="0"/>
              </a:rPr>
              <a:t>The application of electronic computing methods and techniques to the storage, compilation, and assessment of mapped data</a:t>
            </a:r>
            <a:r>
              <a:rPr lang="en-US" sz="2000" dirty="0">
                <a:latin typeface="Helvetica" pitchFamily="2" charset="0"/>
                <a:ea typeface="Helvetica Neue Condensed" panose="02000503000000020004" pitchFamily="2" charset="0"/>
                <a:cs typeface="Helvetica Neue Condensed" panose="02000503000000020004" pitchFamily="2" charset="0"/>
              </a:rPr>
              <a:t>” (1962, @UCL) </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Conceived the idea of analyzing multiple layers of spatial data within a single environment</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Geographical Information Systems (GIS)</a:t>
            </a:r>
            <a:r>
              <a:rPr lang="en-US" sz="2000" dirty="0">
                <a:latin typeface="Helvetica" pitchFamily="2" charset="0"/>
                <a:ea typeface="Helvetica Neue Condensed" panose="02000503000000020004" pitchFamily="2" charset="0"/>
                <a:cs typeface="Helvetica Neue Condensed" panose="02000503000000020004" pitchFamily="2" charset="0"/>
              </a:rPr>
              <a:t>,</a:t>
            </a: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2000" dirty="0">
                <a:latin typeface="Helvetica" pitchFamily="2" charset="0"/>
                <a:ea typeface="Helvetica Neue Condensed" panose="02000503000000020004" pitchFamily="2" charset="0"/>
                <a:cs typeface="Helvetica Neue Condensed" panose="02000503000000020004" pitchFamily="2" charset="0"/>
              </a:rPr>
              <a:t>which is now a software, grown into a billion-dollar industry</a:t>
            </a:r>
          </a:p>
          <a:p>
            <a:pPr marL="0" indent="0">
              <a:buFont typeface="Arial" panose="020B0604020202020204" pitchFamily="34" charse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2" name="Picture 1">
            <a:extLst>
              <a:ext uri="{FF2B5EF4-FFF2-40B4-BE49-F238E27FC236}">
                <a16:creationId xmlns:a16="http://schemas.microsoft.com/office/drawing/2014/main" id="{2212EAC7-A260-1487-09AE-6AAA65D6E437}"/>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B755DC6E-A03E-AF2E-A135-922F0F3100C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812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Slide Number Placeholder 3">
            <a:extLst>
              <a:ext uri="{FF2B5EF4-FFF2-40B4-BE49-F238E27FC236}">
                <a16:creationId xmlns:a16="http://schemas.microsoft.com/office/drawing/2014/main" id="{FCE9C66E-B73F-EADC-024C-0E754FDF60E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Rectangle 1">
            <a:extLst>
              <a:ext uri="{FF2B5EF4-FFF2-40B4-BE49-F238E27FC236}">
                <a16:creationId xmlns:a16="http://schemas.microsoft.com/office/drawing/2014/main" id="{A8F1453F-EC2D-694B-B67B-F4C1EAD33353}"/>
              </a:ext>
            </a:extLst>
          </p:cNvPr>
          <p:cNvSpPr/>
          <p:nvPr/>
        </p:nvSpPr>
        <p:spPr>
          <a:xfrm>
            <a:off x="4090086" y="2397211"/>
            <a:ext cx="1445741"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D14AC-FBD4-C448-A10C-5B94C520F6C1}"/>
              </a:ext>
            </a:extLst>
          </p:cNvPr>
          <p:cNvSpPr/>
          <p:nvPr/>
        </p:nvSpPr>
        <p:spPr>
          <a:xfrm>
            <a:off x="7568091" y="4852839"/>
            <a:ext cx="4443837"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418DB3-B350-368F-9A7F-8FEEC0519D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0505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445CC17-61DC-774F-B2F7-94734108F495}"/>
              </a:ext>
            </a:extLst>
          </p:cNvPr>
          <p:cNvSpPr>
            <a:spLocks noGrp="1" noChangeArrowheads="1"/>
          </p:cNvSpPr>
          <p:nvPr>
            <p:ph type="title"/>
          </p:nvPr>
        </p:nvSpPr>
        <p:spPr>
          <a:xfrm>
            <a:off x="587374" y="1160463"/>
            <a:ext cx="8489950" cy="1296988"/>
          </a:xfrm>
        </p:spPr>
        <p:txBody>
          <a:bodyPr/>
          <a:lstStyle/>
          <a:p>
            <a:r>
              <a:rPr lang="en-US" altLang="en-US" sz="3600" b="1" dirty="0">
                <a:latin typeface="Helvetica Neue Light" panose="02000403000000020004" pitchFamily="2" charset="0"/>
                <a:ea typeface="Helvetica Neue Light" panose="02000403000000020004" pitchFamily="2" charset="0"/>
              </a:rPr>
              <a:t>Timetable</a:t>
            </a:r>
          </a:p>
        </p:txBody>
      </p:sp>
      <p:sp>
        <p:nvSpPr>
          <p:cNvPr id="5" name="Content Placeholder 2">
            <a:extLst>
              <a:ext uri="{FF2B5EF4-FFF2-40B4-BE49-F238E27FC236}">
                <a16:creationId xmlns:a16="http://schemas.microsoft.com/office/drawing/2014/main" id="{D454CAB2-0F05-6E49-92B9-BDB68287659E}"/>
              </a:ext>
            </a:extLst>
          </p:cNvPr>
          <p:cNvSpPr txBox="1">
            <a:spLocks noChangeArrowheads="1"/>
          </p:cNvSpPr>
          <p:nvPr/>
        </p:nvSpPr>
        <p:spPr>
          <a:xfrm>
            <a:off x="587374" y="1808957"/>
            <a:ext cx="11269663" cy="4421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Lecture</a:t>
            </a:r>
            <a:r>
              <a:rPr lang="en-US" altLang="en-US" sz="2400"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305 </a:t>
            </a:r>
          </a:p>
          <a:p>
            <a:pPr marL="0" indent="0">
              <a:buNone/>
            </a:pPr>
            <a:r>
              <a:rPr lang="en-US" sz="2400" dirty="0">
                <a:latin typeface="Helvetica Neue Light" panose="02000403000000020004" pitchFamily="2" charset="0"/>
                <a:ea typeface="Helvetica Neue Light" panose="02000403000000020004" pitchFamily="2" charset="0"/>
              </a:rPr>
              <a:t>(Monday: 04:00pm-05:00pm)</a:t>
            </a:r>
          </a:p>
          <a:p>
            <a:pPr marL="0" indent="0">
              <a:buNone/>
            </a:pPr>
            <a:endParaRPr lang="en-US" altLang="en-US" sz="2400" b="1" dirty="0">
              <a:latin typeface="Helvetica Neue Light" panose="02000403000000020004" pitchFamily="2" charset="0"/>
              <a:ea typeface="Helvetica Neue Light" panose="02000403000000020004" pitchFamily="2" charset="0"/>
            </a:endParaRPr>
          </a:p>
          <a:p>
            <a:pPr marL="0" indent="0">
              <a:buNone/>
            </a:pPr>
            <a:r>
              <a:rPr lang="en-US" altLang="en-US" sz="2400" b="1" dirty="0">
                <a:latin typeface="Helvetica Neue Light" panose="02000403000000020004" pitchFamily="2" charset="0"/>
                <a:ea typeface="Helvetica Neue Light" panose="02000403000000020004" pitchFamily="2" charset="0"/>
              </a:rPr>
              <a:t>Computer practical sessions*</a:t>
            </a:r>
            <a:r>
              <a:rPr lang="en-GB" altLang="en-US" sz="2400" b="1"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Bernard Street (40), Room 402 </a:t>
            </a:r>
          </a:p>
          <a:p>
            <a:pPr marL="0" indent="0">
              <a:buNone/>
            </a:pPr>
            <a:r>
              <a:rPr lang="en-US" sz="2400" dirty="0">
                <a:latin typeface="Helvetica Neue Light" panose="02000403000000020004" pitchFamily="2" charset="0"/>
                <a:ea typeface="Helvetica Neue Light" panose="02000403000000020004" pitchFamily="2" charset="0"/>
              </a:rPr>
              <a:t>(Thursday: 03:00pm-05:00pm)</a:t>
            </a: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b="1"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C2D73D5-C8E8-AF4B-952D-0936EE53CC79}"/>
              </a:ext>
            </a:extLst>
          </p:cNvPr>
          <p:cNvPicPr>
            <a:picLocks noChangeAspect="1"/>
          </p:cNvPicPr>
          <p:nvPr/>
        </p:nvPicPr>
        <p:blipFill>
          <a:blip r:embed="rId3"/>
          <a:stretch>
            <a:fillRect/>
          </a:stretch>
        </p:blipFill>
        <p:spPr>
          <a:xfrm>
            <a:off x="0" y="0"/>
            <a:ext cx="12192000" cy="970069"/>
          </a:xfrm>
          <a:prstGeom prst="rect">
            <a:avLst/>
          </a:prstGeom>
        </p:spPr>
      </p:pic>
      <p:sp>
        <p:nvSpPr>
          <p:cNvPr id="3" name="Rounded Rectangle 2">
            <a:extLst>
              <a:ext uri="{FF2B5EF4-FFF2-40B4-BE49-F238E27FC236}">
                <a16:creationId xmlns:a16="http://schemas.microsoft.com/office/drawing/2014/main" id="{E2284A24-FDEE-26D0-21D2-9AFDA59BF172}"/>
              </a:ext>
            </a:extLst>
          </p:cNvPr>
          <p:cNvSpPr/>
          <p:nvPr/>
        </p:nvSpPr>
        <p:spPr>
          <a:xfrm>
            <a:off x="587374" y="4735472"/>
            <a:ext cx="10574855" cy="833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latin typeface="HELVETICA NEUE LIGHT" panose="02000403000000020004" pitchFamily="2" charset="0"/>
                <a:ea typeface="HELVETICA NEUE LIGHT" panose="02000403000000020004" pitchFamily="2" charset="0"/>
              </a:rPr>
              <a:t>*IMPORTANT NOTE: Please bring your own laptops with you to the computer practicals on Thursday</a:t>
            </a:r>
          </a:p>
        </p:txBody>
      </p:sp>
      <p:sp>
        <p:nvSpPr>
          <p:cNvPr id="2" name="Slide Number Placeholder 3">
            <a:extLst>
              <a:ext uri="{FF2B5EF4-FFF2-40B4-BE49-F238E27FC236}">
                <a16:creationId xmlns:a16="http://schemas.microsoft.com/office/drawing/2014/main" id="{AE9C4690-2448-9661-27EB-E513C2A98A1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29796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A5BBCD5-1EC9-1782-835C-5AC122778313}"/>
              </a:ext>
            </a:extLst>
          </p:cNvPr>
          <p:cNvPicPr>
            <a:picLocks noChangeAspect="1"/>
          </p:cNvPicPr>
          <p:nvPr/>
        </p:nvPicPr>
        <p:blipFill>
          <a:blip r:embed="rId2"/>
          <a:srcRect l="6043" r="25085"/>
          <a:stretch/>
        </p:blipFill>
        <p:spPr>
          <a:xfrm>
            <a:off x="196770" y="467135"/>
            <a:ext cx="4062714" cy="5051148"/>
          </a:xfrm>
          <a:prstGeom prst="rect">
            <a:avLst/>
          </a:prstGeom>
        </p:spPr>
      </p:pic>
      <p:graphicFrame>
        <p:nvGraphicFramePr>
          <p:cNvPr id="3" name="Table 5">
            <a:extLst>
              <a:ext uri="{FF2B5EF4-FFF2-40B4-BE49-F238E27FC236}">
                <a16:creationId xmlns:a16="http://schemas.microsoft.com/office/drawing/2014/main" id="{DE51B6B7-06A4-5A43-E5CC-59C80AB01876}"/>
              </a:ext>
            </a:extLst>
          </p:cNvPr>
          <p:cNvGraphicFramePr>
            <a:graphicFrameLocks noGrp="1"/>
          </p:cNvGraphicFramePr>
          <p:nvPr>
            <p:extLst>
              <p:ext uri="{D42A27DB-BD31-4B8C-83A1-F6EECF244321}">
                <p14:modId xmlns:p14="http://schemas.microsoft.com/office/powerpoint/2010/main" val="518860319"/>
              </p:ext>
            </p:extLst>
          </p:nvPr>
        </p:nvGraphicFramePr>
        <p:xfrm>
          <a:off x="4564283" y="467135"/>
          <a:ext cx="7430947" cy="6294120"/>
        </p:xfrm>
        <a:graphic>
          <a:graphicData uri="http://schemas.openxmlformats.org/drawingml/2006/table">
            <a:tbl>
              <a:tblPr firstRow="1" bandRow="1">
                <a:tableStyleId>{5C22544A-7EE6-4342-B048-85BDC9FD1C3A}</a:tableStyleId>
              </a:tblPr>
              <a:tblGrid>
                <a:gridCol w="7430947">
                  <a:extLst>
                    <a:ext uri="{9D8B030D-6E8A-4147-A177-3AD203B41FA5}">
                      <a16:colId xmlns:a16="http://schemas.microsoft.com/office/drawing/2014/main" val="3034612417"/>
                    </a:ext>
                  </a:extLst>
                </a:gridCol>
              </a:tblGrid>
              <a:tr h="5914663">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ourier" pitchFamily="2" charset="0"/>
                        </a:rPr>
                        <a:t># comment: activate packages for performing GIS in R</a:t>
                      </a:r>
                    </a:p>
                    <a:p>
                      <a:r>
                        <a:rPr lang="en-US" sz="1100" b="0" dirty="0">
                          <a:solidFill>
                            <a:schemeClr val="tx1"/>
                          </a:solidFill>
                          <a:latin typeface="Courier" pitchFamily="2" charset="0"/>
                        </a:rPr>
                        <a:t>library("sf")</a:t>
                      </a:r>
                    </a:p>
                    <a:p>
                      <a:r>
                        <a:rPr lang="en-US" sz="1100" b="0" dirty="0">
                          <a:solidFill>
                            <a:schemeClr val="tx1"/>
                          </a:solidFill>
                          <a:latin typeface="Courier" pitchFamily="2" charset="0"/>
                        </a:rPr>
                        <a:t>library("tmap")</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ourier" pitchFamily="2" charset="0"/>
                      </a:endParaRPr>
                    </a:p>
                    <a:p>
                      <a:r>
                        <a:rPr lang="en-US" sz="1100" dirty="0">
                          <a:solidFill>
                            <a:schemeClr val="tx1"/>
                          </a:solidFill>
                          <a:latin typeface="Courier" pitchFamily="2" charset="0"/>
                        </a:rPr>
                        <a:t># comment: add neighbourhood shapefile w/mosquito infestation data using </a:t>
                      </a:r>
                      <a:r>
                        <a:rPr lang="en-US" sz="1100" dirty="0" err="1">
                          <a:solidFill>
                            <a:schemeClr val="tx1"/>
                          </a:solidFill>
                          <a:latin typeface="Courier" pitchFamily="2" charset="0"/>
                        </a:rPr>
                        <a:t>read_sf</a:t>
                      </a:r>
                      <a:r>
                        <a:rPr lang="en-US" sz="1100" dirty="0">
                          <a:solidFill>
                            <a:schemeClr val="tx1"/>
                          </a:solidFill>
                          <a:latin typeface="Courier" pitchFamily="2" charset="0"/>
                        </a:rPr>
                        <a:t>()</a:t>
                      </a:r>
                    </a:p>
                    <a:p>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("Recife_neighb_epsg3857_fixed.shp")</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("Recife_regions_epsg3857_fixed.shp")</a:t>
                      </a:r>
                    </a:p>
                    <a:p>
                      <a:pPr lvl="0"/>
                      <a:endParaRPr lang="en-US" sz="1100" b="0" dirty="0">
                        <a:solidFill>
                          <a:schemeClr val="tx1"/>
                        </a:solidFill>
                        <a:latin typeface="Courier" pitchFamily="2" charset="0"/>
                      </a:endParaRPr>
                    </a:p>
                    <a:p>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assigning labels for the risk estimate legends</a:t>
                      </a:r>
                    </a:p>
                    <a:p>
                      <a:pPr lvl="0"/>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&lt;- c(”\u2264 0.10", "0.11 to 0.25", "0.26 to 0.50", "0.51 to 0.75", "0.76 to 0.99","&gt;1.00 to 1.09", "1.10 to 1.24", "1.25 to 1.49", "1.50 to 1.74", "1.75 to 1.99", "2.00 to 2.99", ”\u2265 3.00")</a:t>
                      </a:r>
                    </a:p>
                    <a:p>
                      <a:pPr lvl="5"/>
                      <a:endParaRPr lang="en-US" sz="1100" b="0" dirty="0">
                        <a:solidFill>
                          <a:schemeClr val="tx1"/>
                        </a:solidFill>
                        <a:latin typeface="Courier" pitchFamily="2"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generating the divergent color scheme from Blues to Red spectrum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RRPalette</a:t>
                      </a:r>
                      <a:r>
                        <a:rPr lang="en-US" sz="1100" b="0" dirty="0">
                          <a:solidFill>
                            <a:schemeClr val="tx1"/>
                          </a:solidFill>
                          <a:latin typeface="Courier" pitchFamily="2" charset="0"/>
                        </a:rPr>
                        <a:t> &lt;- c("#33a6fe", "#65bafe", "#98cffe", "#cbe6fe", "#</a:t>
                      </a:r>
                      <a:r>
                        <a:rPr lang="en-US" sz="1100" b="0" dirty="0" err="1">
                          <a:solidFill>
                            <a:schemeClr val="tx1"/>
                          </a:solidFill>
                          <a:latin typeface="Courier" pitchFamily="2" charset="0"/>
                        </a:rPr>
                        <a:t>dfeffe</a:t>
                      </a:r>
                      <a:r>
                        <a:rPr lang="en-US" sz="1100" b="0" dirty="0">
                          <a:solidFill>
                            <a:schemeClr val="tx1"/>
                          </a:solidFill>
                          <a:latin typeface="Courier" pitchFamily="2" charset="0"/>
                        </a:rPr>
                        <a:t>", "#fef9f9", "#fed5d5", "#feb1b1", "#fe8e8e", "#fe6a6a", "#fe4646", "#fe2424", "#fe0000")</a:t>
                      </a:r>
                    </a:p>
                    <a:p>
                      <a:pPr lvl="0"/>
                      <a:endParaRPr lang="en-US" sz="1100" b="0" dirty="0">
                        <a:solidFill>
                          <a:schemeClr val="tx1"/>
                        </a:solidFill>
                        <a:latin typeface="Courier" pitchFamily="2" charset="0"/>
                      </a:endParaRPr>
                    </a:p>
                    <a:p>
                      <a:pPr lvl="0"/>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map of risk of infestation</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tm_fill</a:t>
                      </a:r>
                      <a:r>
                        <a:rPr lang="en-US" sz="1100" b="0" dirty="0">
                          <a:solidFill>
                            <a:schemeClr val="tx1"/>
                          </a:solidFill>
                          <a:latin typeface="Courier" pitchFamily="2" charset="0"/>
                        </a:rPr>
                        <a:t>("</a:t>
                      </a:r>
                      <a:r>
                        <a:rPr lang="en-US" sz="1100" b="0" dirty="0" err="1">
                          <a:solidFill>
                            <a:schemeClr val="tx1"/>
                          </a:solidFill>
                          <a:latin typeface="Courier" pitchFamily="2" charset="0"/>
                        </a:rPr>
                        <a:t>RelativeRiskCat</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style = "cat", </a:t>
                      </a:r>
                    </a:p>
                    <a:p>
                      <a:pPr lvl="0"/>
                      <a:r>
                        <a:rPr lang="en-US" sz="1100" b="0" dirty="0">
                          <a:solidFill>
                            <a:schemeClr val="tx1"/>
                          </a:solidFill>
                          <a:latin typeface="Courier" pitchFamily="2" charset="0"/>
                        </a:rPr>
                        <a:t>          title = "Infestation Risk", </a:t>
                      </a:r>
                    </a:p>
                    <a:p>
                      <a:pPr lvl="0"/>
                      <a:r>
                        <a:rPr lang="en-US" sz="1100" b="0" dirty="0">
                          <a:solidFill>
                            <a:schemeClr val="tx1"/>
                          </a:solidFill>
                          <a:latin typeface="Courier" pitchFamily="2" charset="0"/>
                        </a:rPr>
                        <a:t>          palette = </a:t>
                      </a:r>
                      <a:r>
                        <a:rPr lang="en-US" sz="1100" b="0" dirty="0" err="1">
                          <a:solidFill>
                            <a:schemeClr val="tx1"/>
                          </a:solidFill>
                          <a:latin typeface="Courier" pitchFamily="2" charset="0"/>
                        </a:rPr>
                        <a:t>RRPalette</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labels = </a:t>
                      </a:r>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tm_polygons</a:t>
                      </a:r>
                      <a:r>
                        <a:rPr lang="en-US" sz="1100" b="0" dirty="0">
                          <a:solidFill>
                            <a:schemeClr val="tx1"/>
                          </a:solidFill>
                          <a:latin typeface="Courier" pitchFamily="2" charset="0"/>
                        </a:rPr>
                        <a:t>(alpha = 0, </a:t>
                      </a:r>
                      <a:r>
                        <a:rPr lang="en-US" sz="1100" b="0" dirty="0" err="1">
                          <a:solidFill>
                            <a:schemeClr val="tx1"/>
                          </a:solidFill>
                          <a:latin typeface="Courier" pitchFamily="2" charset="0"/>
                        </a:rPr>
                        <a:t>border.alpha</a:t>
                      </a:r>
                      <a:r>
                        <a:rPr lang="en-US" sz="1100" b="0" dirty="0">
                          <a:solidFill>
                            <a:schemeClr val="tx1"/>
                          </a:solidFill>
                          <a:latin typeface="Courier" pitchFamily="2" charset="0"/>
                        </a:rPr>
                        <a:t> = 0.90)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tm_layout</a:t>
                      </a:r>
                      <a:r>
                        <a:rPr lang="en-US" sz="1100" b="0" dirty="0">
                          <a:solidFill>
                            <a:schemeClr val="tx1"/>
                          </a:solidFill>
                          <a:latin typeface="Courier" pitchFamily="2" charset="0"/>
                        </a:rPr>
                        <a:t>(frame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a:t>
                      </a:r>
                      <a:r>
                        <a:rPr lang="en-US" sz="1100" b="0" dirty="0">
                          <a:solidFill>
                            <a:schemeClr val="tx1"/>
                          </a:solidFill>
                          <a:latin typeface="Courier" pitchFamily="2" charset="0"/>
                        </a:rPr>
                        <a:t> = "Mosquito Infestation in </a:t>
                      </a:r>
                      <a:r>
                        <a:rPr lang="en-US" sz="1100" b="0" dirty="0" err="1">
                          <a:solidFill>
                            <a:schemeClr val="tx1"/>
                          </a:solidFill>
                          <a:latin typeface="Courier" pitchFamily="2" charset="0"/>
                        </a:rPr>
                        <a:t>Neighbourhoods</a:t>
                      </a:r>
                      <a:r>
                        <a:rPr lang="en-US" sz="1100" b="0" dirty="0">
                          <a:solidFill>
                            <a:schemeClr val="tx1"/>
                          </a:solidFill>
                          <a:latin typeface="Courier" pitchFamily="2" charset="0"/>
                        </a:rPr>
                        <a:t> (Brazil)",</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main.title.size</a:t>
                      </a:r>
                      <a:r>
                        <a:rPr lang="en-US" sz="1100" b="0" dirty="0">
                          <a:solidFill>
                            <a:schemeClr val="tx1"/>
                          </a:solidFill>
                          <a:latin typeface="Courier" pitchFamily="2" charset="0"/>
                        </a:rPr>
                        <a:t> = 0.8,</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main.title.position</a:t>
                      </a:r>
                      <a:r>
                        <a:rPr lang="en-US" sz="1100" b="0" dirty="0">
                          <a:solidFill>
                            <a:schemeClr val="tx1"/>
                          </a:solidFill>
                          <a:latin typeface="Courier" pitchFamily="2" charset="0"/>
                        </a:rPr>
                        <a:t> = 0.02,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main.title.fontface</a:t>
                      </a:r>
                      <a:r>
                        <a:rPr lang="en-US" sz="1100" b="0" dirty="0">
                          <a:solidFill>
                            <a:schemeClr val="tx1"/>
                          </a:solidFill>
                          <a:latin typeface="Courier" pitchFamily="2" charset="0"/>
                        </a:rPr>
                        <a:t> = 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a:t>
                      </a:r>
                      <a:r>
                        <a:rPr lang="en-US" sz="1100" b="0" dirty="0">
                          <a:solidFill>
                            <a:schemeClr val="tx1"/>
                          </a:solidFill>
                          <a:latin typeface="Courier" pitchFamily="2" charset="0"/>
                        </a:rPr>
                        <a:t>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legend.outside.position</a:t>
                      </a:r>
                      <a:r>
                        <a:rPr lang="en-US" sz="1100" b="0" dirty="0">
                          <a:solidFill>
                            <a:schemeClr val="tx1"/>
                          </a:solidFill>
                          <a:latin typeface="Courier" pitchFamily="2" charset="0"/>
                        </a:rPr>
                        <a:t> = "right",</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legend.title.size</a:t>
                      </a:r>
                      <a:r>
                        <a:rPr lang="en-US" sz="1100" b="0" dirty="0">
                          <a:solidFill>
                            <a:schemeClr val="tx1"/>
                          </a:solidFill>
                          <a:latin typeface="Courier" pitchFamily="2" charset="0"/>
                        </a:rPr>
                        <a:t> = 0.8,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legend.text.size</a:t>
                      </a:r>
                      <a:r>
                        <a:rPr lang="en-US" sz="1100" b="0" dirty="0">
                          <a:solidFill>
                            <a:schemeClr val="tx1"/>
                          </a:solidFill>
                          <a:latin typeface="Courier" pitchFamily="2" charset="0"/>
                        </a:rPr>
                        <a:t> = 0.7)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tm_scale_bar</a:t>
                      </a:r>
                      <a:r>
                        <a:rPr lang="en-US" sz="1100" b="0" dirty="0">
                          <a:solidFill>
                            <a:schemeClr val="tx1"/>
                          </a:solidFill>
                          <a:latin typeface="Courier" pitchFamily="2" charset="0"/>
                        </a:rPr>
                        <a:t>(position = c("left", "bottom"))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tm_compass</a:t>
                      </a:r>
                      <a:r>
                        <a:rPr lang="en-US" sz="1100" b="0" dirty="0">
                          <a:solidFill>
                            <a:schemeClr val="tx1"/>
                          </a:solidFill>
                          <a:latin typeface="Courier" pitchFamily="2" charset="0"/>
                        </a:rPr>
                        <a:t>(type = "radar", </a:t>
                      </a:r>
                      <a:r>
                        <a:rPr lang="en-US" sz="1100" b="0" dirty="0" err="1">
                          <a:solidFill>
                            <a:schemeClr val="tx1"/>
                          </a:solidFill>
                          <a:latin typeface="Courier" pitchFamily="2" charset="0"/>
                        </a:rPr>
                        <a:t>show.labels</a:t>
                      </a:r>
                      <a:r>
                        <a:rPr lang="en-US" sz="1100" b="0" dirty="0">
                          <a:solidFill>
                            <a:schemeClr val="tx1"/>
                          </a:solidFill>
                          <a:latin typeface="Courier" pitchFamily="2" charset="0"/>
                        </a:rPr>
                        <a:t> = 2, position = c("right", "top"))</a:t>
                      </a:r>
                    </a:p>
                  </a:txBody>
                  <a:tcPr>
                    <a:solidFill>
                      <a:schemeClr val="bg1">
                        <a:lumMod val="95000"/>
                      </a:schemeClr>
                    </a:solidFill>
                  </a:tcPr>
                </a:tc>
                <a:extLst>
                  <a:ext uri="{0D108BD9-81ED-4DB2-BD59-A6C34878D82A}">
                    <a16:rowId xmlns:a16="http://schemas.microsoft.com/office/drawing/2014/main" val="2412366968"/>
                  </a:ext>
                </a:extLst>
              </a:tr>
            </a:tbl>
          </a:graphicData>
        </a:graphic>
      </p:graphicFrame>
      <p:sp>
        <p:nvSpPr>
          <p:cNvPr id="5" name="Slide Number Placeholder 3">
            <a:extLst>
              <a:ext uri="{FF2B5EF4-FFF2-40B4-BE49-F238E27FC236}">
                <a16:creationId xmlns:a16="http://schemas.microsoft.com/office/drawing/2014/main" id="{A12D301D-244B-5A07-8C32-0705021800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
        <p:nvSpPr>
          <p:cNvPr id="6" name="Content Placeholder 2">
            <a:extLst>
              <a:ext uri="{FF2B5EF4-FFF2-40B4-BE49-F238E27FC236}">
                <a16:creationId xmlns:a16="http://schemas.microsoft.com/office/drawing/2014/main" id="{8C29206A-C846-C60C-5277-1F2A2E85DDD1}"/>
              </a:ext>
            </a:extLst>
          </p:cNvPr>
          <p:cNvSpPr txBox="1">
            <a:spLocks/>
          </p:cNvSpPr>
          <p:nvPr/>
        </p:nvSpPr>
        <p:spPr>
          <a:xfrm>
            <a:off x="196770" y="59416"/>
            <a:ext cx="11367615" cy="5614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Helvetica" pitchFamily="2" charset="0"/>
                <a:ea typeface="Helvetica Neue Condensed" panose="02000503000000020004" pitchFamily="2" charset="0"/>
                <a:cs typeface="Helvetica Neue Condensed" panose="02000503000000020004" pitchFamily="2" charset="0"/>
              </a:rPr>
              <a:t>Example of a basic code structure in RStudio</a:t>
            </a:r>
          </a:p>
          <a:p>
            <a:pPr marL="457200" indent="-457200">
              <a:buFont typeface="Arial" panose="020B0604020202020204" pitchFamily="34" charset="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852226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86776" y="209965"/>
            <a:ext cx="11418447" cy="5724067"/>
          </a:xfrm>
        </p:spPr>
        <p:txBody>
          <a:bodyPr>
            <a:noAutofit/>
          </a:bodyPr>
          <a:lstStyle/>
          <a:p>
            <a:pPr marL="0" indent="0" algn="ctr">
              <a:buNone/>
            </a:pPr>
            <a:r>
              <a:rPr lang="en-US" sz="2400" b="1" dirty="0">
                <a:latin typeface="Helvetica" pitchFamily="2" charset="0"/>
                <a:ea typeface="Helvetica Neue Condensed" panose="02000503000000020004" pitchFamily="2" charset="0"/>
                <a:cs typeface="Helvetica Neue Condensed" panose="02000503000000020004" pitchFamily="2" charset="0"/>
              </a:rPr>
              <a:t>Summary</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spcBef>
                <a:spcPts val="50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The take home message is:</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statistics is grounded on spatial dependence, drawn from </a:t>
            </a:r>
            <a:r>
              <a:rPr lang="en-US" sz="2000" b="1" dirty="0">
                <a:latin typeface="Helvetica" pitchFamily="2" charset="0"/>
                <a:ea typeface="Helvetica Neue Condensed" panose="02000503000000020004" pitchFamily="2" charset="0"/>
                <a:cs typeface="Helvetica Neue Condensed" panose="02000503000000020004" pitchFamily="2" charset="0"/>
              </a:rPr>
              <a:t>Tobler’s</a:t>
            </a:r>
            <a:r>
              <a:rPr lang="en-US" sz="2000" dirty="0">
                <a:latin typeface="Helvetica" pitchFamily="2" charset="0"/>
                <a:ea typeface="HELVETICA NEUE CONDENSED" panose="02000503000000020004" pitchFamily="2" charset="0"/>
                <a:cs typeface="HELVETICA NEUE CONDENSED" panose="02000503000000020004" pitchFamily="2" charset="0"/>
              </a:rPr>
              <a:t> </a:t>
            </a:r>
            <a:r>
              <a:rPr lang="en-US" sz="2000" b="1" dirty="0">
                <a:latin typeface="Helvetica" pitchFamily="2" charset="0"/>
                <a:ea typeface="Helvetica Neue Condensed" panose="02000503000000020004" pitchFamily="2" charset="0"/>
                <a:cs typeface="Helvetica Neue Condensed" panose="02000503000000020004" pitchFamily="2" charset="0"/>
              </a:rPr>
              <a:t>1</a:t>
            </a:r>
            <a:r>
              <a:rPr lang="en-US" sz="2000" b="1"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b="1" dirty="0">
                <a:latin typeface="Helvetica" pitchFamily="2" charset="0"/>
                <a:ea typeface="Helvetica Neue Condensed" panose="02000503000000020004" pitchFamily="2" charset="0"/>
                <a:cs typeface="Helvetica Neue Condensed" panose="02000503000000020004" pitchFamily="2" charset="0"/>
              </a:rPr>
              <a:t> Law of Geography</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Fundamental concepts for explaining spatial dependence – are three key words: </a:t>
            </a:r>
            <a:r>
              <a:rPr lang="en-US" sz="2000" b="1" dirty="0">
                <a:latin typeface="Helvetica" pitchFamily="2" charset="0"/>
                <a:ea typeface="Helvetica Neue Condensed" panose="02000503000000020004" pitchFamily="2" charset="0"/>
                <a:cs typeface="Helvetica Neue Condensed" panose="02000503000000020004" pitchFamily="2" charset="0"/>
              </a:rPr>
              <a:t>Spatial autocorrelations </a:t>
            </a:r>
            <a:r>
              <a:rPr lang="en-US" sz="2000" dirty="0">
                <a:latin typeface="Helvetica" pitchFamily="2" charset="0"/>
                <a:ea typeface="HELVETICA NEUE CONDENSED" panose="02000503000000020004" pitchFamily="2" charset="0"/>
                <a:cs typeface="HELVETICA NEUE CONDENSED" panose="02000503000000020004" pitchFamily="2" charset="0"/>
              </a:rPr>
              <a:t>&amp;</a:t>
            </a:r>
            <a:r>
              <a:rPr lang="en-US" sz="2000" b="1" dirty="0">
                <a:latin typeface="Helvetica" pitchFamily="2" charset="0"/>
                <a:ea typeface="Helvetica Neue Condensed" panose="02000503000000020004" pitchFamily="2" charset="0"/>
                <a:cs typeface="Helvetica Neue Condensed" panose="02000503000000020004" pitchFamily="2" charset="0"/>
              </a:rPr>
              <a:t> Distance decay</a:t>
            </a:r>
            <a:r>
              <a:rPr lang="en-US" sz="2000" dirty="0">
                <a:latin typeface="Helvetica" pitchFamily="2" charset="0"/>
                <a:ea typeface="HELVETICA NEUE CONDENSED" panose="02000503000000020004" pitchFamily="2" charset="0"/>
                <a:cs typeface="HELVETICA NEUE CONDENSED" panose="02000503000000020004" pitchFamily="2" charset="0"/>
              </a:rPr>
              <a:t> effect, and spatial spillovers.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data and data structure – three types: areal/regional data, point patterns and geostatistical</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Two important people to commit to memory: Dr Waldo Tobler (1</a:t>
            </a:r>
            <a:r>
              <a:rPr lang="en-US" sz="2000"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dirty="0">
                <a:latin typeface="Helvetica" pitchFamily="2" charset="0"/>
                <a:ea typeface="HELVETICA NEUE CONDENSED" panose="02000503000000020004" pitchFamily="2" charset="0"/>
                <a:cs typeface="HELVETICA NEUE CONDENSED" panose="02000503000000020004" pitchFamily="2" charset="0"/>
              </a:rPr>
              <a:t> Law of Geography) and Dr Roger Tomlinson (Father of GIS)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Best GIS packages are usual the ones that are FREE (i.e., R/RStudio for its packages that enable GIS functionality, and QGIS) </a:t>
            </a: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4F00FE2C-028B-71DF-13EB-6CF74726B31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FB1AC352-3E63-7044-BCAD-F9B28E48E9A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210E27B3-F296-9A49-B34A-9D7D8F0A1A9F}"/>
              </a:ext>
            </a:extLst>
          </p:cNvPr>
          <p:cNvSpPr>
            <a:spLocks noGrp="1" noChangeArrowheads="1"/>
          </p:cNvSpPr>
          <p:nvPr>
            <p:ph idx="1"/>
          </p:nvPr>
        </p:nvSpPr>
        <p:spPr>
          <a:xfrm>
            <a:off x="587375" y="2098703"/>
            <a:ext cx="11269663" cy="3898685"/>
          </a:xfrm>
        </p:spPr>
        <p:txBody>
          <a:bodyPr/>
          <a:lstStyle/>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What is the assessment?</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Spatial data analysis project which is worth 100%</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 It is a report (max 3,000 words) + code (R).</a:t>
            </a:r>
          </a:p>
          <a:p>
            <a:pPr marL="457200" lvl="1" indent="0">
              <a:buNone/>
            </a:pPr>
            <a:endPar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coursework will be released on Reading Week (after Week 5)</a:t>
            </a:r>
          </a:p>
          <a:p>
            <a:pPr marL="0" indent="0">
              <a:buNone/>
            </a:pPr>
            <a:endParaRPr lang="en-US" altLang="en-US"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deadline for the coursework is </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Monday 13</a:t>
            </a:r>
            <a:r>
              <a:rPr lang="en-US" altLang="en-US" b="1" baseline="30000" dirty="0">
                <a:latin typeface="Helvetica Neue Light" panose="02000403000000020004" pitchFamily="2" charset="0"/>
                <a:ea typeface="Helvetica Neue Light" panose="02000403000000020004" pitchFamily="2" charset="0"/>
                <a:cs typeface="Helvetica Neue" panose="02000503000000020004" pitchFamily="2" charset="0"/>
              </a:rPr>
              <a:t>th</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 January</a:t>
            </a:r>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 The submission instructions will be available on Moodle.</a:t>
            </a:r>
          </a:p>
        </p:txBody>
      </p:sp>
      <p:sp>
        <p:nvSpPr>
          <p:cNvPr id="12" name="Title 1">
            <a:extLst>
              <a:ext uri="{FF2B5EF4-FFF2-40B4-BE49-F238E27FC236}">
                <a16:creationId xmlns:a16="http://schemas.microsoft.com/office/drawing/2014/main" id="{5748901C-ED8C-B34E-84A4-0DA7B9A05411}"/>
              </a:ext>
            </a:extLst>
          </p:cNvPr>
          <p:cNvSpPr txBox="1">
            <a:spLocks noChangeArrowheads="1"/>
          </p:cNvSpPr>
          <p:nvPr/>
        </p:nvSpPr>
        <p:spPr>
          <a:xfrm>
            <a:off x="587374" y="1160463"/>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Coursework &amp; Assessment</a:t>
            </a:r>
          </a:p>
        </p:txBody>
      </p:sp>
      <p:pic>
        <p:nvPicPr>
          <p:cNvPr id="5" name="Picture 4">
            <a:extLst>
              <a:ext uri="{FF2B5EF4-FFF2-40B4-BE49-F238E27FC236}">
                <a16:creationId xmlns:a16="http://schemas.microsoft.com/office/drawing/2014/main" id="{0FB2EE8B-6493-F647-B710-E3FC78FF0196}"/>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2B0259F-36FD-3F40-9337-9D24D2509E2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160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What will we learn?</a:t>
            </a:r>
          </a:p>
        </p:txBody>
      </p:sp>
      <p:sp>
        <p:nvSpPr>
          <p:cNvPr id="3" name="Slide Number Placeholder 3">
            <a:extLst>
              <a:ext uri="{FF2B5EF4-FFF2-40B4-BE49-F238E27FC236}">
                <a16:creationId xmlns:a16="http://schemas.microsoft.com/office/drawing/2014/main" id="{5B791F0D-B69E-79DA-3207-F97B97294BA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1CDB9-9CBA-4B9B-5A74-022463A2700E}"/>
              </a:ext>
            </a:extLst>
          </p:cNvPr>
          <p:cNvSpPr txBox="1">
            <a:spLocks/>
          </p:cNvSpPr>
          <p:nvPr/>
        </p:nvSpPr>
        <p:spPr>
          <a:xfrm>
            <a:off x="196554" y="1239140"/>
            <a:ext cx="11588095" cy="506765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What will we learn?</a:t>
            </a:r>
          </a:p>
          <a:p>
            <a:pPr marL="0" indent="0">
              <a:buFont typeface="Arial"/>
              <a:buNone/>
            </a:pPr>
            <a:endParaRPr lang="en-US" sz="1900" b="1" dirty="0">
              <a:latin typeface="Helvetica" pitchFamily="2" charset="0"/>
              <a:ea typeface="Helvetica Neue Condensed" panose="02000503000000020004" pitchFamily="2" charset="0"/>
              <a:cs typeface="Helvetica Neue Condensed"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To introduce you to key principles of spatial statistics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Provide an introduction and knowledge of methods for exploring various types of spatial data (i.e., point, areal, line segments and gridded/pixeled data)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know how to adopt various spatial analytical techniques for testing out hypothesis, and for addressing problems related to social phenomena and its spatial components.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learn to how to apply various families of spatial models (e.g., geographic weighted regressions, Global &amp; Local Moran’s I, Kriging and many more) for making spatial predictions and studying patterns of associations between risk factors and outcomes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gain programming skills for carry out data managing, geoprocessing and analysis of spatial data using the software package R/RStudio. You will gain expert knowledge on how to use R/RStudio as a GIS software to perform </a:t>
            </a:r>
            <a:r>
              <a:rPr lang="en-US" sz="1700" dirty="0">
                <a:solidFill>
                  <a:srgbClr val="000000"/>
                </a:solidFill>
                <a:latin typeface="Helvetica" pitchFamily="2" charset="0"/>
                <a:ea typeface="Helvetica Neue" panose="02000503000000020004" pitchFamily="2" charset="0"/>
                <a:cs typeface="Helvetica Neue" panose="02000503000000020004" pitchFamily="2" charset="0"/>
              </a:rPr>
              <a:t>high-level map visualization </a:t>
            </a: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marL="0" indent="0">
              <a:buFont typeface="Arial"/>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a:extLst>
              <a:ext uri="{FF2B5EF4-FFF2-40B4-BE49-F238E27FC236}">
                <a16:creationId xmlns:a16="http://schemas.microsoft.com/office/drawing/2014/main" id="{FC6BFA4B-C449-9ADD-3980-2F50441B28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6D1F561B-DD3F-2511-C084-9A5D584D81A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5505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7" y="1965194"/>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1600" dirty="0">
                <a:latin typeface="Helvetica Neue Light" panose="02000403000000020004" pitchFamily="2" charset="0"/>
                <a:ea typeface="Helvetica Neue Light" panose="02000403000000020004" pitchFamily="2" charset="0"/>
              </a:rPr>
              <a:t>The first part of the module provides foundational knowledge for performing geospatial data analysis with various types of spatial data. In the second part of the module, we will focus on key concepts and methods for dealing gridded data using Raster-based analysis. The third part of the module, we will introduce you to more specialized techniques with real-world applications; and lastly, we will various spatial modelling techniques for evidence-based research.</a:t>
            </a:r>
          </a:p>
          <a:p>
            <a:endParaRPr lang="en-US" altLang="en-US" sz="1600" dirty="0">
              <a:latin typeface="Helvetica Neue Light" panose="02000403000000020004" pitchFamily="2" charset="0"/>
              <a:ea typeface="Helvetica Neue Light" panose="02000403000000020004" pitchFamily="2" charset="0"/>
            </a:endParaRPr>
          </a:p>
          <a:p>
            <a:r>
              <a:rPr lang="en-US" altLang="en-US" sz="1600" b="1" dirty="0">
                <a:solidFill>
                  <a:srgbClr val="EB907C"/>
                </a:solidFill>
                <a:latin typeface="Helvetica Neue Light" panose="02000403000000020004" pitchFamily="2" charset="0"/>
                <a:ea typeface="Helvetica Neue Light" panose="02000403000000020004" pitchFamily="2" charset="0"/>
              </a:rPr>
              <a:t>Part One (Week 1-3): Foundation and theory (i.e., representation of spatial data, geoprocessing and spatial autocorrelation)</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6FF"/>
                </a:solidFill>
                <a:latin typeface="Helvetica Neue Light" panose="02000403000000020004" pitchFamily="2" charset="0"/>
                <a:ea typeface="Helvetica Neue Light" panose="02000403000000020004" pitchFamily="2" charset="0"/>
              </a:rPr>
              <a:t>Part Two (Week 4-6): Raster-based analysis (i.e., Suitability mapping e.g., AHPs and Niches; and geostatistical modeling using Kriging)</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193"/>
                </a:solidFill>
                <a:latin typeface="Helvetica Neue Light" panose="02000403000000020004" pitchFamily="2" charset="0"/>
                <a:ea typeface="Helvetica Neue Light" panose="02000403000000020004" pitchFamily="2" charset="0"/>
              </a:rPr>
              <a:t>Part Three (Week 7 and 8): Specialized techniques (e.g., Geodemographics and Transport Network Analysis</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chemeClr val="accent4"/>
                </a:solidFill>
                <a:latin typeface="Helvetica Neue Light" panose="02000403000000020004" pitchFamily="2" charset="0"/>
                <a:ea typeface="Helvetica Neue Light" panose="02000403000000020004" pitchFamily="2" charset="0"/>
              </a:rPr>
              <a:t>Part Four (Week 9 and 10) : Spatial regression-based models (e.g., Spatial lag and error models, and Geographically weighted regression models)</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1214272"/>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Structure of course</a:t>
            </a:r>
          </a:p>
        </p:txBody>
      </p:sp>
      <p:grpSp>
        <p:nvGrpSpPr>
          <p:cNvPr id="6" name="Group 5">
            <a:extLst>
              <a:ext uri="{FF2B5EF4-FFF2-40B4-BE49-F238E27FC236}">
                <a16:creationId xmlns:a16="http://schemas.microsoft.com/office/drawing/2014/main" id="{270B8176-BB9F-1845-8A7F-3186A21D27F0}"/>
              </a:ext>
            </a:extLst>
          </p:cNvPr>
          <p:cNvGrpSpPr/>
          <p:nvPr/>
        </p:nvGrpSpPr>
        <p:grpSpPr>
          <a:xfrm>
            <a:off x="8166847" y="1918447"/>
            <a:ext cx="3959534" cy="3941497"/>
            <a:chOff x="7593537" y="2552817"/>
            <a:chExt cx="4094568" cy="3800845"/>
          </a:xfrm>
        </p:grpSpPr>
        <p:sp>
          <p:nvSpPr>
            <p:cNvPr id="7" name="TextBox 6">
              <a:extLst>
                <a:ext uri="{FF2B5EF4-FFF2-40B4-BE49-F238E27FC236}">
                  <a16:creationId xmlns:a16="http://schemas.microsoft.com/office/drawing/2014/main" id="{769C4A79-75A5-3546-9F09-D4F1B918B309}"/>
                </a:ext>
              </a:extLst>
            </p:cNvPr>
            <p:cNvSpPr txBox="1"/>
            <p:nvPr/>
          </p:nvSpPr>
          <p:spPr>
            <a:xfrm>
              <a:off x="8238335" y="2552817"/>
              <a:ext cx="3449770" cy="380084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Basic principles &amp; </a:t>
              </a:r>
              <a:r>
                <a:rPr lang="en-US" sz="2400" dirty="0" err="1">
                  <a:latin typeface="Helvetica Neue Light" panose="02000403000000020004" pitchFamily="2" charset="0"/>
                  <a:ea typeface="Helvetica Neue Light" panose="02000403000000020004" pitchFamily="2" charset="0"/>
                </a:rPr>
                <a:t>visualisation</a:t>
              </a:r>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Geoprocessing</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Various spatial analytical techniques </a:t>
              </a: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Spatial models</a:t>
              </a:r>
            </a:p>
          </p:txBody>
        </p:sp>
        <p:sp>
          <p:nvSpPr>
            <p:cNvPr id="8" name="Oval 7">
              <a:extLst>
                <a:ext uri="{FF2B5EF4-FFF2-40B4-BE49-F238E27FC236}">
                  <a16:creationId xmlns:a16="http://schemas.microsoft.com/office/drawing/2014/main" id="{58FAF02F-38CB-9944-AC05-C4C185F99E7A}"/>
                </a:ext>
              </a:extLst>
            </p:cNvPr>
            <p:cNvSpPr/>
            <p:nvPr/>
          </p:nvSpPr>
          <p:spPr>
            <a:xfrm>
              <a:off x="7593537" y="2597896"/>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9" name="Oval 8">
              <a:extLst>
                <a:ext uri="{FF2B5EF4-FFF2-40B4-BE49-F238E27FC236}">
                  <a16:creationId xmlns:a16="http://schemas.microsoft.com/office/drawing/2014/main" id="{DC097999-C6A1-1647-A6E1-C30BC80B105C}"/>
                </a:ext>
              </a:extLst>
            </p:cNvPr>
            <p:cNvSpPr/>
            <p:nvPr/>
          </p:nvSpPr>
          <p:spPr>
            <a:xfrm>
              <a:off x="7593537" y="3685722"/>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0" name="Oval 9">
              <a:extLst>
                <a:ext uri="{FF2B5EF4-FFF2-40B4-BE49-F238E27FC236}">
                  <a16:creationId xmlns:a16="http://schemas.microsoft.com/office/drawing/2014/main" id="{57F95DA0-7D7D-B443-8C5C-2543B285670E}"/>
                </a:ext>
              </a:extLst>
            </p:cNvPr>
            <p:cNvSpPr/>
            <p:nvPr/>
          </p:nvSpPr>
          <p:spPr>
            <a:xfrm>
              <a:off x="7593537" y="4773548"/>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1" name="Oval 10">
              <a:extLst>
                <a:ext uri="{FF2B5EF4-FFF2-40B4-BE49-F238E27FC236}">
                  <a16:creationId xmlns:a16="http://schemas.microsoft.com/office/drawing/2014/main" id="{25564D62-B89F-A54B-8419-E3A03F8BFA7A}"/>
                </a:ext>
              </a:extLst>
            </p:cNvPr>
            <p:cNvSpPr/>
            <p:nvPr/>
          </p:nvSpPr>
          <p:spPr>
            <a:xfrm>
              <a:off x="7593537" y="5861374"/>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cxnSp>
          <p:nvCxnSpPr>
            <p:cNvPr id="12" name="Straight Connector 11">
              <a:extLst>
                <a:ext uri="{FF2B5EF4-FFF2-40B4-BE49-F238E27FC236}">
                  <a16:creationId xmlns:a16="http://schemas.microsoft.com/office/drawing/2014/main" id="{0CF45D13-F343-6D4F-8619-B3569FA597FF}"/>
                </a:ext>
              </a:extLst>
            </p:cNvPr>
            <p:cNvCxnSpPr>
              <a:stCxn id="8" idx="4"/>
              <a:endCxn id="9" idx="0"/>
            </p:cNvCxnSpPr>
            <p:nvPr/>
          </p:nvCxnSpPr>
          <p:spPr>
            <a:xfrm>
              <a:off x="7808470" y="3027713"/>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352237-104A-C84C-92F4-CD8763C3ED5C}"/>
                </a:ext>
              </a:extLst>
            </p:cNvPr>
            <p:cNvCxnSpPr/>
            <p:nvPr/>
          </p:nvCxnSpPr>
          <p:spPr>
            <a:xfrm>
              <a:off x="7808470" y="4101140"/>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581FAC2-33BE-8F44-8F5F-C258A52D7AA9}"/>
                </a:ext>
              </a:extLst>
            </p:cNvPr>
            <p:cNvCxnSpPr/>
            <p:nvPr/>
          </p:nvCxnSpPr>
          <p:spPr>
            <a:xfrm>
              <a:off x="7808470" y="5201071"/>
              <a:ext cx="0" cy="658009"/>
            </a:xfrm>
            <a:prstGeom prst="line">
              <a:avLst/>
            </a:prstGeom>
            <a:ln w="28575"/>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FB4DEBF2-CC74-794C-8640-7BED979C0E92}"/>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247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329474427"/>
              </p:ext>
            </p:extLst>
          </p:nvPr>
        </p:nvGraphicFramePr>
        <p:xfrm>
          <a:off x="2384983" y="2078702"/>
          <a:ext cx="6721049" cy="3186534"/>
        </p:xfrm>
        <a:graphic>
          <a:graphicData uri="http://schemas.openxmlformats.org/drawingml/2006/table">
            <a:tbl>
              <a:tblPr firstRow="1" firstCol="1"/>
              <a:tblGrid>
                <a:gridCol w="552403">
                  <a:extLst>
                    <a:ext uri="{9D8B030D-6E8A-4147-A177-3AD203B41FA5}">
                      <a16:colId xmlns:a16="http://schemas.microsoft.com/office/drawing/2014/main" val="196724306"/>
                    </a:ext>
                  </a:extLst>
                </a:gridCol>
                <a:gridCol w="842540">
                  <a:extLst>
                    <a:ext uri="{9D8B030D-6E8A-4147-A177-3AD203B41FA5}">
                      <a16:colId xmlns:a16="http://schemas.microsoft.com/office/drawing/2014/main" val="310339308"/>
                    </a:ext>
                  </a:extLst>
                </a:gridCol>
                <a:gridCol w="5326106">
                  <a:extLst>
                    <a:ext uri="{9D8B030D-6E8A-4147-A177-3AD203B41FA5}">
                      <a16:colId xmlns:a16="http://schemas.microsoft.com/office/drawing/2014/main" val="3443358780"/>
                    </a:ext>
                  </a:extLst>
                </a:gridCol>
              </a:tblGrid>
              <a:tr h="242577">
                <a:tc>
                  <a:txBody>
                    <a:bodyPr/>
                    <a:lstStyle/>
                    <a:p>
                      <a:pPr algn="ctr">
                        <a:lnSpc>
                          <a:spcPct val="107000"/>
                        </a:lnSpc>
                        <a:spcAft>
                          <a:spcPts val="0"/>
                        </a:spcAft>
                      </a:pPr>
                      <a:r>
                        <a:rPr lang="en-US"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Lecturer</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33830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272041">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331694">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313254">
                <a:tc gridSpan="3">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Reading Week (Release of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28299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28516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80054" y="1110925"/>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Breakdown of what will we be learning</a:t>
            </a:r>
          </a:p>
        </p:txBody>
      </p:sp>
      <p:pic>
        <p:nvPicPr>
          <p:cNvPr id="6" name="Picture 5">
            <a:extLst>
              <a:ext uri="{FF2B5EF4-FFF2-40B4-BE49-F238E27FC236}">
                <a16:creationId xmlns:a16="http://schemas.microsoft.com/office/drawing/2014/main" id="{3EEF06C7-7C12-B340-906D-5C29A7B990E7}"/>
              </a:ext>
            </a:extLst>
          </p:cNvPr>
          <p:cNvPicPr>
            <a:picLocks noChangeAspect="1"/>
          </p:cNvPicPr>
          <p:nvPr/>
        </p:nvPicPr>
        <p:blipFill>
          <a:blip r:embed="rId3"/>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25B4A9EE-A655-E41A-DC55-68BEDB564F17}"/>
              </a:ext>
            </a:extLst>
          </p:cNvPr>
          <p:cNvSpPr txBox="1"/>
          <p:nvPr/>
        </p:nvSpPr>
        <p:spPr>
          <a:xfrm>
            <a:off x="3724583" y="5577798"/>
            <a:ext cx="4041848"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AM: Anwar Musah | JVD: Justin Van Dijk </a:t>
            </a:r>
          </a:p>
        </p:txBody>
      </p:sp>
      <p:sp>
        <p:nvSpPr>
          <p:cNvPr id="3" name="Slide Number Placeholder 3">
            <a:extLst>
              <a:ext uri="{FF2B5EF4-FFF2-40B4-BE49-F238E27FC236}">
                <a16:creationId xmlns:a16="http://schemas.microsoft.com/office/drawing/2014/main" id="{3B681F35-F8DC-8042-C1CD-58F4C3F0832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92411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24852</TotalTime>
  <Words>3794</Words>
  <Application>Microsoft Macintosh PowerPoint</Application>
  <PresentationFormat>Widescreen</PresentationFormat>
  <Paragraphs>505</Paragraphs>
  <Slides>44</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44</vt:i4>
      </vt:variant>
    </vt:vector>
  </HeadingPairs>
  <TitlesOfParts>
    <vt:vector size="61" baseType="lpstr">
      <vt:lpstr>ＭＳ Ｐゴシック</vt:lpstr>
      <vt:lpstr>Arial</vt:lpstr>
      <vt:lpstr>Calibri</vt:lpstr>
      <vt:lpstr>Calibri Light</vt:lpstr>
      <vt:lpstr>Courier</vt:lpstr>
      <vt:lpstr>Helvetica</vt:lpstr>
      <vt:lpstr>Helvetica Neue</vt:lpstr>
      <vt:lpstr>Helvetica Neue Condensed</vt:lpstr>
      <vt:lpstr>Helvetica Neue Condensed</vt:lpstr>
      <vt:lpstr>Helvetica Neue Condensed Black</vt:lpstr>
      <vt:lpstr>Helvetica Neue Light</vt:lpstr>
      <vt:lpstr>Helvetica Neue Light</vt:lpstr>
      <vt:lpstr>HELVETICA NEUE THIN</vt:lpstr>
      <vt:lpstr>Wingdings</vt:lpstr>
      <vt:lpstr>Office Theme</vt:lpstr>
      <vt:lpstr>Custom Design</vt:lpstr>
      <vt:lpstr>1_Office Theme</vt:lpstr>
      <vt:lpstr>PowerPoint Presentation</vt:lpstr>
      <vt:lpstr>PowerPoint Presentation</vt:lpstr>
      <vt:lpstr>Timetable and Assessment</vt:lpstr>
      <vt:lpstr>Timetable</vt:lpstr>
      <vt:lpstr>PowerPoint Presentation</vt:lpstr>
      <vt:lpstr>What will we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Geographical Information  Systems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299</cp:revision>
  <dcterms:created xsi:type="dcterms:W3CDTF">2020-11-19T14:47:11Z</dcterms:created>
  <dcterms:modified xsi:type="dcterms:W3CDTF">2024-09-30T06:11:07Z</dcterms:modified>
</cp:coreProperties>
</file>